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1"/>
  </p:notesMasterIdLst>
  <p:sldIdLst>
    <p:sldId id="282" r:id="rId2"/>
    <p:sldId id="300" r:id="rId3"/>
    <p:sldId id="318" r:id="rId4"/>
    <p:sldId id="331" r:id="rId5"/>
    <p:sldId id="312" r:id="rId6"/>
    <p:sldId id="327" r:id="rId7"/>
    <p:sldId id="326" r:id="rId8"/>
    <p:sldId id="332" r:id="rId9"/>
    <p:sldId id="314" r:id="rId10"/>
    <p:sldId id="329" r:id="rId11"/>
    <p:sldId id="330" r:id="rId12"/>
    <p:sldId id="321" r:id="rId13"/>
    <p:sldId id="322" r:id="rId14"/>
    <p:sldId id="336" r:id="rId15"/>
    <p:sldId id="305" r:id="rId16"/>
    <p:sldId id="335" r:id="rId17"/>
    <p:sldId id="333" r:id="rId18"/>
    <p:sldId id="324" r:id="rId19"/>
    <p:sldId id="334" r:id="rId20"/>
  </p:sldIdLst>
  <p:sldSz cx="9144000" cy="6858000" type="screen4x3"/>
  <p:notesSz cx="6858000" cy="9144000"/>
  <p:defaultTextStyle>
    <a:defPPr>
      <a:defRPr lang="en-US"/>
    </a:defPPr>
    <a:lvl1pPr marL="0" algn="l" defTabSz="121884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20" algn="l" defTabSz="121884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841" algn="l" defTabSz="121884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261" algn="l" defTabSz="121884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680" algn="l" defTabSz="121884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101" algn="l" defTabSz="121884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521" algn="l" defTabSz="121884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5941" algn="l" defTabSz="121884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362" algn="l" defTabSz="121884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99FF"/>
    <a:srgbClr val="DEA400"/>
    <a:srgbClr val="926F00"/>
    <a:srgbClr val="5ED802"/>
    <a:srgbClr val="66EC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4672" autoAdjust="0"/>
    <p:restoredTop sz="99852" autoAdjust="0"/>
  </p:normalViewPr>
  <p:slideViewPr>
    <p:cSldViewPr>
      <p:cViewPr>
        <p:scale>
          <a:sx n="66" d="100"/>
          <a:sy n="66" d="100"/>
        </p:scale>
        <p:origin x="-864" y="5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4.png>
</file>

<file path=ppt/media/image3.pn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84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20" algn="l" defTabSz="121884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841" algn="l" defTabSz="121884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261" algn="l" defTabSz="121884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680" algn="l" defTabSz="121884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101" algn="l" defTabSz="121884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521" algn="l" defTabSz="121884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5941" algn="l" defTabSz="121884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362" algn="l" defTabSz="121884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9144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4" rIns="91425" bIns="45714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87117"/>
            <a:ext cx="77724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99020"/>
            <a:ext cx="6400800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3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9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3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7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4"/>
            <a:ext cx="54864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20" indent="0">
              <a:buNone/>
              <a:defRPr sz="3700"/>
            </a:lvl2pPr>
            <a:lvl3pPr marL="1218841" indent="0">
              <a:buNone/>
              <a:defRPr sz="3200"/>
            </a:lvl3pPr>
            <a:lvl4pPr marL="1828261" indent="0">
              <a:buNone/>
              <a:defRPr sz="2700"/>
            </a:lvl4pPr>
            <a:lvl5pPr marL="2437680" indent="0">
              <a:buNone/>
              <a:defRPr sz="2700"/>
            </a:lvl5pPr>
            <a:lvl6pPr marL="3047101" indent="0">
              <a:buNone/>
              <a:defRPr sz="2700"/>
            </a:lvl6pPr>
            <a:lvl7pPr marL="3656521" indent="0">
              <a:buNone/>
              <a:defRPr sz="2700"/>
            </a:lvl7pPr>
            <a:lvl8pPr marL="4265941" indent="0">
              <a:buNone/>
              <a:defRPr sz="2700"/>
            </a:lvl8pPr>
            <a:lvl9pPr marL="4875362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20" indent="0">
              <a:buNone/>
              <a:defRPr sz="1600"/>
            </a:lvl2pPr>
            <a:lvl3pPr marL="1218841" indent="0">
              <a:buNone/>
              <a:defRPr sz="1300"/>
            </a:lvl3pPr>
            <a:lvl4pPr marL="1828261" indent="0">
              <a:buNone/>
              <a:defRPr sz="1200"/>
            </a:lvl4pPr>
            <a:lvl5pPr marL="2437680" indent="0">
              <a:buNone/>
              <a:defRPr sz="1200"/>
            </a:lvl5pPr>
            <a:lvl6pPr marL="3047101" indent="0">
              <a:buNone/>
              <a:defRPr sz="1200"/>
            </a:lvl6pPr>
            <a:lvl7pPr marL="3656521" indent="0">
              <a:buNone/>
              <a:defRPr sz="1200"/>
            </a:lvl7pPr>
            <a:lvl8pPr marL="4265941" indent="0">
              <a:buNone/>
              <a:defRPr sz="1200"/>
            </a:lvl8pPr>
            <a:lvl9pPr marL="4875362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3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3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30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1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5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5"/>
            <a:ext cx="77724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7"/>
            <a:ext cx="77724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2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84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26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6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10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52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594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36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6"/>
            <a:ext cx="4040188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20" indent="0">
              <a:buNone/>
              <a:defRPr sz="2700" b="1"/>
            </a:lvl2pPr>
            <a:lvl3pPr marL="1218841" indent="0">
              <a:buNone/>
              <a:defRPr sz="2400" b="1"/>
            </a:lvl3pPr>
            <a:lvl4pPr marL="1828261" indent="0">
              <a:buNone/>
              <a:defRPr sz="2100" b="1"/>
            </a:lvl4pPr>
            <a:lvl5pPr marL="2437680" indent="0">
              <a:buNone/>
              <a:defRPr sz="2100" b="1"/>
            </a:lvl5pPr>
            <a:lvl6pPr marL="3047101" indent="0">
              <a:buNone/>
              <a:defRPr sz="2100" b="1"/>
            </a:lvl6pPr>
            <a:lvl7pPr marL="3656521" indent="0">
              <a:buNone/>
              <a:defRPr sz="2100" b="1"/>
            </a:lvl7pPr>
            <a:lvl8pPr marL="4265941" indent="0">
              <a:buNone/>
              <a:defRPr sz="2100" b="1"/>
            </a:lvl8pPr>
            <a:lvl9pPr marL="4875362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6"/>
            <a:ext cx="4041775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20" indent="0">
              <a:buNone/>
              <a:defRPr sz="2700" b="1"/>
            </a:lvl2pPr>
            <a:lvl3pPr marL="1218841" indent="0">
              <a:buNone/>
              <a:defRPr sz="2400" b="1"/>
            </a:lvl3pPr>
            <a:lvl4pPr marL="1828261" indent="0">
              <a:buNone/>
              <a:defRPr sz="2100" b="1"/>
            </a:lvl4pPr>
            <a:lvl5pPr marL="2437680" indent="0">
              <a:buNone/>
              <a:defRPr sz="2100" b="1"/>
            </a:lvl5pPr>
            <a:lvl6pPr marL="3047101" indent="0">
              <a:buNone/>
              <a:defRPr sz="2100" b="1"/>
            </a:lvl6pPr>
            <a:lvl7pPr marL="3656521" indent="0">
              <a:buNone/>
              <a:defRPr sz="2100" b="1"/>
            </a:lvl7pPr>
            <a:lvl8pPr marL="4265941" indent="0">
              <a:buNone/>
              <a:defRPr sz="2100" b="1"/>
            </a:lvl8pPr>
            <a:lvl9pPr marL="4875362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53"/>
            <a:ext cx="3008313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435106"/>
            <a:ext cx="3008313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20" indent="0">
              <a:buNone/>
              <a:defRPr sz="1600"/>
            </a:lvl2pPr>
            <a:lvl3pPr marL="1218841" indent="0">
              <a:buNone/>
              <a:defRPr sz="1300"/>
            </a:lvl3pPr>
            <a:lvl4pPr marL="1828261" indent="0">
              <a:buNone/>
              <a:defRPr sz="1200"/>
            </a:lvl4pPr>
            <a:lvl5pPr marL="2437680" indent="0">
              <a:buNone/>
              <a:defRPr sz="1200"/>
            </a:lvl5pPr>
            <a:lvl6pPr marL="3047101" indent="0">
              <a:buNone/>
              <a:defRPr sz="1200"/>
            </a:lvl6pPr>
            <a:lvl7pPr marL="3656521" indent="0">
              <a:buNone/>
              <a:defRPr sz="1200"/>
            </a:lvl7pPr>
            <a:lvl8pPr marL="4265941" indent="0">
              <a:buNone/>
              <a:defRPr sz="1200"/>
            </a:lvl8pPr>
            <a:lvl9pPr marL="4875362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43"/>
            <a:ext cx="8229600" cy="711081"/>
          </a:xfrm>
          <a:prstGeom prst="rect">
            <a:avLst/>
          </a:prstGeom>
        </p:spPr>
        <p:txBody>
          <a:bodyPr vert="horz" lIns="121885" tIns="60942" rIns="121885" bIns="60942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38429"/>
            <a:ext cx="8229600" cy="4987739"/>
          </a:xfrm>
          <a:prstGeom prst="rect">
            <a:avLst/>
          </a:prstGeom>
        </p:spPr>
        <p:txBody>
          <a:bodyPr vert="horz" lIns="121885" tIns="60942" rIns="121885" bIns="60942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5"/>
            <a:ext cx="2133600" cy="365125"/>
          </a:xfrm>
          <a:prstGeom prst="rect">
            <a:avLst/>
          </a:prstGeom>
        </p:spPr>
        <p:txBody>
          <a:bodyPr vert="horz" lIns="121885" tIns="60942" rIns="121885" bIns="60942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9/20/2019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5"/>
            <a:ext cx="2895600" cy="365125"/>
          </a:xfrm>
          <a:prstGeom prst="rect">
            <a:avLst/>
          </a:prstGeom>
        </p:spPr>
        <p:txBody>
          <a:bodyPr vert="horz" lIns="121885" tIns="60942" rIns="121885" bIns="60942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1" y="6356355"/>
            <a:ext cx="2133600" cy="365125"/>
          </a:xfrm>
          <a:prstGeom prst="rect">
            <a:avLst/>
          </a:prstGeom>
        </p:spPr>
        <p:txBody>
          <a:bodyPr vert="horz" lIns="121885" tIns="60942" rIns="121885" bIns="60942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1218841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65" indent="-457065" algn="l" defTabSz="1218841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308" indent="-380887" algn="l" defTabSz="1218841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550" indent="-304711" algn="l" defTabSz="1218841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2971" indent="-304711" algn="l" defTabSz="1218841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391" indent="-304711" algn="l" defTabSz="1218841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1811" indent="-304711" algn="l" defTabSz="1218841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232" indent="-304711" algn="l" defTabSz="1218841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651" indent="-304711" algn="l" defTabSz="1218841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071" indent="-304711" algn="l" defTabSz="1218841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20" algn="l" defTabSz="1218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841" algn="l" defTabSz="1218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261" algn="l" defTabSz="1218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680" algn="l" defTabSz="1218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101" algn="l" defTabSz="1218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521" algn="l" defTabSz="1218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941" algn="l" defTabSz="1218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362" algn="l" defTabSz="1218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lowchart: Terminator 40"/>
          <p:cNvSpPr/>
          <p:nvPr/>
        </p:nvSpPr>
        <p:spPr>
          <a:xfrm>
            <a:off x="2444207" y="44625"/>
            <a:ext cx="1512168" cy="432048"/>
          </a:xfrm>
          <a:prstGeom prst="flowChartTerminator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sz="1800" dirty="0"/>
              <a:t>START</a:t>
            </a:r>
          </a:p>
        </p:txBody>
      </p:sp>
      <p:cxnSp>
        <p:nvCxnSpPr>
          <p:cNvPr id="28" name="Straight Arrow Connector 13"/>
          <p:cNvCxnSpPr>
            <a:stCxn id="27" idx="2"/>
          </p:cNvCxnSpPr>
          <p:nvPr/>
        </p:nvCxnSpPr>
        <p:spPr>
          <a:xfrm rot="16200000" flipH="1">
            <a:off x="3045730" y="631234"/>
            <a:ext cx="309125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lowchart: Process 42"/>
          <p:cNvSpPr/>
          <p:nvPr/>
        </p:nvSpPr>
        <p:spPr>
          <a:xfrm>
            <a:off x="1641234" y="792420"/>
            <a:ext cx="3118117" cy="432048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altLang="zh-TW" sz="1800" dirty="0"/>
              <a:t>Assign the parameters</a:t>
            </a:r>
            <a:endParaRPr lang="en-US" sz="1800" dirty="0"/>
          </a:p>
        </p:txBody>
      </p:sp>
      <p:cxnSp>
        <p:nvCxnSpPr>
          <p:cNvPr id="30" name="Straight Arrow Connector 13"/>
          <p:cNvCxnSpPr/>
          <p:nvPr/>
        </p:nvCxnSpPr>
        <p:spPr>
          <a:xfrm rot="16200000" flipH="1">
            <a:off x="3045729" y="1382379"/>
            <a:ext cx="309125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Flowchart: Process 42"/>
          <p:cNvSpPr/>
          <p:nvPr/>
        </p:nvSpPr>
        <p:spPr>
          <a:xfrm>
            <a:off x="1641234" y="1536942"/>
            <a:ext cx="3118117" cy="432048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altLang="zh-TW" sz="1800" dirty="0"/>
              <a:t>Initialize the population</a:t>
            </a:r>
            <a:endParaRPr lang="en-US" sz="1800" dirty="0"/>
          </a:p>
        </p:txBody>
      </p:sp>
      <p:cxnSp>
        <p:nvCxnSpPr>
          <p:cNvPr id="52" name="Straight Arrow Connector 13"/>
          <p:cNvCxnSpPr/>
          <p:nvPr/>
        </p:nvCxnSpPr>
        <p:spPr>
          <a:xfrm rot="16200000" flipH="1">
            <a:off x="3045731" y="2123552"/>
            <a:ext cx="309125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lowchart: Process 42"/>
          <p:cNvSpPr/>
          <p:nvPr/>
        </p:nvSpPr>
        <p:spPr>
          <a:xfrm>
            <a:off x="2840250" y="2294585"/>
            <a:ext cx="720080" cy="432048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altLang="zh-TW" sz="1800" dirty="0"/>
              <a:t>VMD</a:t>
            </a:r>
            <a:endParaRPr lang="en-US" sz="1800" dirty="0"/>
          </a:p>
        </p:txBody>
      </p:sp>
      <p:cxnSp>
        <p:nvCxnSpPr>
          <p:cNvPr id="54" name="Straight Arrow Connector 13"/>
          <p:cNvCxnSpPr/>
          <p:nvPr/>
        </p:nvCxnSpPr>
        <p:spPr>
          <a:xfrm rot="16200000" flipH="1">
            <a:off x="3045728" y="2881196"/>
            <a:ext cx="309125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lowchart: Process 42"/>
          <p:cNvSpPr/>
          <p:nvPr/>
        </p:nvSpPr>
        <p:spPr>
          <a:xfrm>
            <a:off x="2274965" y="3044637"/>
            <a:ext cx="1857766" cy="432048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altLang="zh-TW" sz="1800" dirty="0"/>
              <a:t>Compute MESEV</a:t>
            </a:r>
            <a:endParaRPr lang="en-US" sz="1800" dirty="0"/>
          </a:p>
        </p:txBody>
      </p:sp>
      <p:cxnSp>
        <p:nvCxnSpPr>
          <p:cNvPr id="56" name="Straight Arrow Connector 13"/>
          <p:cNvCxnSpPr/>
          <p:nvPr/>
        </p:nvCxnSpPr>
        <p:spPr>
          <a:xfrm rot="16200000" flipH="1">
            <a:off x="3045727" y="3631248"/>
            <a:ext cx="309125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Flowchart: Decision 3"/>
          <p:cNvSpPr/>
          <p:nvPr/>
        </p:nvSpPr>
        <p:spPr>
          <a:xfrm>
            <a:off x="1194806" y="4779994"/>
            <a:ext cx="4018084" cy="394333"/>
          </a:xfrm>
          <a:prstGeom prst="flowChartDecision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altLang="zh-TW" sz="1800" dirty="0"/>
              <a:t>Is the MESEV min</a:t>
            </a:r>
            <a:r>
              <a:rPr lang="en-US" sz="1800" dirty="0"/>
              <a:t>?</a:t>
            </a:r>
          </a:p>
        </p:txBody>
      </p:sp>
      <p:cxnSp>
        <p:nvCxnSpPr>
          <p:cNvPr id="60" name="Straight Arrow Connector 13"/>
          <p:cNvCxnSpPr/>
          <p:nvPr/>
        </p:nvCxnSpPr>
        <p:spPr>
          <a:xfrm rot="16200000" flipH="1">
            <a:off x="3045725" y="5328891"/>
            <a:ext cx="309125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Flowchart: Process 42"/>
              <p:cNvSpPr/>
              <p:nvPr/>
            </p:nvSpPr>
            <p:spPr>
              <a:xfrm>
                <a:off x="1927555" y="5483453"/>
                <a:ext cx="2545478" cy="432048"/>
              </a:xfrm>
              <a:prstGeom prst="flowChartProcess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91429" tIns="45715" rIns="91429" bIns="45715" rtlCol="0" anchor="ctr"/>
              <a:lstStyle/>
              <a:p>
                <a:pPr algn="ctr"/>
                <a:r>
                  <a:rPr lang="en-US" altLang="zh-TW" sz="1800" dirty="0"/>
                  <a:t>Export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zh-TW" altLang="zh-TW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TW" sz="1800" i="1">
                            <a:latin typeface="Cambria Math"/>
                          </a:rPr>
                          <m:t>𝛼</m:t>
                        </m:r>
                      </m:e>
                    </m:acc>
                    <m:r>
                      <a:rPr lang="en-US" altLang="zh-TW" sz="1800" i="1">
                        <a:latin typeface="Cambria Math"/>
                      </a:rPr>
                      <m:t>,</m:t>
                    </m:r>
                    <m:acc>
                      <m:accPr>
                        <m:chr m:val="̇"/>
                        <m:ctrlPr>
                          <a:rPr lang="zh-TW" altLang="zh-TW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TW" sz="1800" i="1">
                            <a:latin typeface="Cambria Math"/>
                          </a:rPr>
                          <m:t>𝐾</m:t>
                        </m:r>
                      </m:e>
                    </m:acc>
                  </m:oMath>
                </a14:m>
                <a:r>
                  <a:rPr lang="en-US" altLang="zh-TW" sz="1800" dirty="0"/>
                  <a:t> and MESEV</a:t>
                </a:r>
                <a:endParaRPr lang="en-US" sz="1800" dirty="0"/>
              </a:p>
            </p:txBody>
          </p:sp>
        </mc:Choice>
        <mc:Fallback xmlns="">
          <p:sp>
            <p:nvSpPr>
              <p:cNvPr id="61" name="Flowchart: Process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7554" y="5483453"/>
                <a:ext cx="2545478" cy="432048"/>
              </a:xfrm>
              <a:prstGeom prst="flowChartProcess">
                <a:avLst/>
              </a:prstGeom>
              <a:blipFill rotWithShape="1">
                <a:blip r:embed="rId2"/>
                <a:stretch>
                  <a:fillRect b="-13514"/>
                </a:stretch>
              </a:blipFill>
              <a:ln w="254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2" name="Flowchart: Terminator 9"/>
          <p:cNvSpPr/>
          <p:nvPr/>
        </p:nvSpPr>
        <p:spPr>
          <a:xfrm>
            <a:off x="2444210" y="6224627"/>
            <a:ext cx="1512168" cy="432048"/>
          </a:xfrm>
          <a:prstGeom prst="flowChartTerminator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sz="1800" dirty="0"/>
              <a:t>END</a:t>
            </a:r>
          </a:p>
        </p:txBody>
      </p:sp>
      <p:cxnSp>
        <p:nvCxnSpPr>
          <p:cNvPr id="63" name="Straight Arrow Connector 13"/>
          <p:cNvCxnSpPr/>
          <p:nvPr/>
        </p:nvCxnSpPr>
        <p:spPr>
          <a:xfrm rot="16200000" flipH="1">
            <a:off x="3049285" y="6070064"/>
            <a:ext cx="309125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Flowchart: Process 42"/>
          <p:cNvSpPr/>
          <p:nvPr/>
        </p:nvSpPr>
        <p:spPr>
          <a:xfrm>
            <a:off x="5602470" y="3785810"/>
            <a:ext cx="2232248" cy="713662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altLang="zh-TW" sz="1800" dirty="0"/>
              <a:t>Use new individuals to update population</a:t>
            </a:r>
            <a:endParaRPr lang="en-US" sz="1800" dirty="0"/>
          </a:p>
        </p:txBody>
      </p:sp>
      <p:cxnSp>
        <p:nvCxnSpPr>
          <p:cNvPr id="66" name="Straight Arrow Connector 13"/>
          <p:cNvCxnSpPr/>
          <p:nvPr/>
        </p:nvCxnSpPr>
        <p:spPr>
          <a:xfrm rot="16200000" flipH="1">
            <a:off x="3049286" y="4625434"/>
            <a:ext cx="309125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Flowchart: Process 42"/>
          <p:cNvSpPr/>
          <p:nvPr/>
        </p:nvSpPr>
        <p:spPr>
          <a:xfrm>
            <a:off x="1472094" y="3789040"/>
            <a:ext cx="3456384" cy="697746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altLang="zh-TW" sz="1800" dirty="0"/>
              <a:t>Implement the selection, crossover and mutation operators</a:t>
            </a:r>
            <a:endParaRPr lang="en-US" sz="1800" dirty="0"/>
          </a:p>
        </p:txBody>
      </p:sp>
      <p:cxnSp>
        <p:nvCxnSpPr>
          <p:cNvPr id="68" name="Straight Arrow Connector 13"/>
          <p:cNvCxnSpPr>
            <a:stCxn id="64" idx="0"/>
            <a:endCxn id="53" idx="3"/>
          </p:cNvCxnSpPr>
          <p:nvPr/>
        </p:nvCxnSpPr>
        <p:spPr>
          <a:xfrm rot="16200000" flipV="1">
            <a:off x="4501863" y="1569079"/>
            <a:ext cx="1275201" cy="3158263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13"/>
          <p:cNvCxnSpPr>
            <a:stCxn id="59" idx="3"/>
            <a:endCxn id="64" idx="2"/>
          </p:cNvCxnSpPr>
          <p:nvPr/>
        </p:nvCxnSpPr>
        <p:spPr>
          <a:xfrm flipV="1">
            <a:off x="5212891" y="4499473"/>
            <a:ext cx="1505703" cy="477689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矩形 74"/>
          <p:cNvSpPr/>
          <p:nvPr/>
        </p:nvSpPr>
        <p:spPr>
          <a:xfrm>
            <a:off x="3347865" y="5144506"/>
            <a:ext cx="485518" cy="369332"/>
          </a:xfrm>
          <a:prstGeom prst="rect">
            <a:avLst/>
          </a:prstGeom>
          <a:noFill/>
          <a:ln>
            <a:noFill/>
          </a:ln>
        </p:spPr>
        <p:txBody>
          <a:bodyPr wrap="none" lIns="91429" tIns="45715" rIns="91429" bIns="45715">
            <a:spAutoFit/>
          </a:bodyPr>
          <a:lstStyle/>
          <a:p>
            <a:pPr algn="ctr"/>
            <a:r>
              <a:rPr lang="en-US" altLang="zh-TW" sz="1800" dirty="0"/>
              <a:t>Yes</a:t>
            </a:r>
          </a:p>
        </p:txBody>
      </p:sp>
      <p:sp>
        <p:nvSpPr>
          <p:cNvPr id="76" name="矩形 75"/>
          <p:cNvSpPr/>
          <p:nvPr/>
        </p:nvSpPr>
        <p:spPr>
          <a:xfrm>
            <a:off x="5052531" y="4640450"/>
            <a:ext cx="455573" cy="369332"/>
          </a:xfrm>
          <a:prstGeom prst="rect">
            <a:avLst/>
          </a:prstGeom>
          <a:noFill/>
          <a:ln>
            <a:noFill/>
          </a:ln>
        </p:spPr>
        <p:txBody>
          <a:bodyPr wrap="none" lIns="91429" tIns="45715" rIns="91429" bIns="45715">
            <a:spAutoFit/>
          </a:bodyPr>
          <a:lstStyle/>
          <a:p>
            <a:pPr algn="ctr"/>
            <a:r>
              <a:rPr lang="en-US" altLang="zh-TW" sz="18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97DC274-4FA3-4ED4-8B3B-3E43043204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5" t="12104" r="8263" b="5213"/>
          <a:stretch/>
        </p:blipFill>
        <p:spPr>
          <a:xfrm>
            <a:off x="5437566" y="1052736"/>
            <a:ext cx="5111098" cy="52198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05788A-6A05-4A50-AA0F-6D2646C8A6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46" t="12104" r="52188" b="5213"/>
          <a:stretch/>
        </p:blipFill>
        <p:spPr>
          <a:xfrm>
            <a:off x="179512" y="1052736"/>
            <a:ext cx="5256584" cy="52198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F4C3BB-6426-4A1D-88A6-FF57343901F8}"/>
              </a:ext>
            </a:extLst>
          </p:cNvPr>
          <p:cNvSpPr txBox="1"/>
          <p:nvPr/>
        </p:nvSpPr>
        <p:spPr>
          <a:xfrm>
            <a:off x="-732" y="1484784"/>
            <a:ext cx="325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F2C2A0-1AA6-4982-9189-4DA0253FBEBC}"/>
              </a:ext>
            </a:extLst>
          </p:cNvPr>
          <p:cNvSpPr txBox="1"/>
          <p:nvPr/>
        </p:nvSpPr>
        <p:spPr>
          <a:xfrm>
            <a:off x="-10747" y="2780928"/>
            <a:ext cx="325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0179A5-3382-4248-A91D-3BAB466E5B17}"/>
              </a:ext>
            </a:extLst>
          </p:cNvPr>
          <p:cNvSpPr txBox="1"/>
          <p:nvPr/>
        </p:nvSpPr>
        <p:spPr>
          <a:xfrm>
            <a:off x="-10747" y="4092968"/>
            <a:ext cx="328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691409-003D-4A0B-9769-BD6D54D18900}"/>
              </a:ext>
            </a:extLst>
          </p:cNvPr>
          <p:cNvSpPr txBox="1"/>
          <p:nvPr/>
        </p:nvSpPr>
        <p:spPr>
          <a:xfrm>
            <a:off x="0" y="5389112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AF68CE-4BF7-4C9D-A0FD-E0E64739C635}"/>
              </a:ext>
            </a:extLst>
          </p:cNvPr>
          <p:cNvSpPr txBox="1"/>
          <p:nvPr/>
        </p:nvSpPr>
        <p:spPr>
          <a:xfrm>
            <a:off x="5300625" y="1484784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69E821-C007-430C-9AC4-B595FF9633C2}"/>
              </a:ext>
            </a:extLst>
          </p:cNvPr>
          <p:cNvSpPr txBox="1"/>
          <p:nvPr/>
        </p:nvSpPr>
        <p:spPr>
          <a:xfrm>
            <a:off x="5290610" y="2780928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C6BA7C-4A42-4974-B8D0-AA5AB670EFA2}"/>
              </a:ext>
            </a:extLst>
          </p:cNvPr>
          <p:cNvSpPr txBox="1"/>
          <p:nvPr/>
        </p:nvSpPr>
        <p:spPr>
          <a:xfrm>
            <a:off x="5290610" y="4092968"/>
            <a:ext cx="296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6BFCF8-4669-4163-B7A6-11F7933B9EA6}"/>
              </a:ext>
            </a:extLst>
          </p:cNvPr>
          <p:cNvSpPr txBox="1"/>
          <p:nvPr/>
        </p:nvSpPr>
        <p:spPr>
          <a:xfrm>
            <a:off x="5301357" y="5389112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FA433E6-9850-4880-A097-472D9147643A}"/>
              </a:ext>
            </a:extLst>
          </p:cNvPr>
          <p:cNvSpPr/>
          <p:nvPr/>
        </p:nvSpPr>
        <p:spPr>
          <a:xfrm>
            <a:off x="5838302" y="1211505"/>
            <a:ext cx="28803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A36AF93-E6A9-45B9-B7F6-1DD2914DDD42}"/>
              </a:ext>
            </a:extLst>
          </p:cNvPr>
          <p:cNvSpPr/>
          <p:nvPr/>
        </p:nvSpPr>
        <p:spPr>
          <a:xfrm>
            <a:off x="6566736" y="1215995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4936891-EFDA-4456-BC46-4E4766F9A7AF}"/>
              </a:ext>
            </a:extLst>
          </p:cNvPr>
          <p:cNvSpPr/>
          <p:nvPr/>
        </p:nvSpPr>
        <p:spPr>
          <a:xfrm>
            <a:off x="7309482" y="1207785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8CBD9E8-A6BD-42BE-A21F-7FD159FD8F3F}"/>
              </a:ext>
            </a:extLst>
          </p:cNvPr>
          <p:cNvSpPr/>
          <p:nvPr/>
        </p:nvSpPr>
        <p:spPr>
          <a:xfrm>
            <a:off x="8095051" y="1215995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4178F4-13C5-4403-88D7-2130E9E12872}"/>
              </a:ext>
            </a:extLst>
          </p:cNvPr>
          <p:cNvSpPr/>
          <p:nvPr/>
        </p:nvSpPr>
        <p:spPr>
          <a:xfrm>
            <a:off x="8915221" y="1207785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AFFE6B7-717A-4986-B6C4-9D2D139D54A1}"/>
              </a:ext>
            </a:extLst>
          </p:cNvPr>
          <p:cNvSpPr/>
          <p:nvPr/>
        </p:nvSpPr>
        <p:spPr>
          <a:xfrm>
            <a:off x="9693167" y="1215995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0D7DB91-9BDE-4D2A-92BA-8D0E5A95E89E}"/>
              </a:ext>
            </a:extLst>
          </p:cNvPr>
          <p:cNvSpPr/>
          <p:nvPr/>
        </p:nvSpPr>
        <p:spPr>
          <a:xfrm>
            <a:off x="6023724" y="1338590"/>
            <a:ext cx="28803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EFBF2E5-8C5B-4C80-9725-D0F101C8356A}"/>
              </a:ext>
            </a:extLst>
          </p:cNvPr>
          <p:cNvSpPr/>
          <p:nvPr/>
        </p:nvSpPr>
        <p:spPr>
          <a:xfrm>
            <a:off x="6777948" y="1346800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82B9795-C8DF-4F64-981E-1C2261DB1CC3}"/>
              </a:ext>
            </a:extLst>
          </p:cNvPr>
          <p:cNvSpPr/>
          <p:nvPr/>
        </p:nvSpPr>
        <p:spPr>
          <a:xfrm>
            <a:off x="7568149" y="1346800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F271F6E-14FA-4D1E-ACB2-61FF329C0EE2}"/>
              </a:ext>
            </a:extLst>
          </p:cNvPr>
          <p:cNvSpPr/>
          <p:nvPr/>
        </p:nvSpPr>
        <p:spPr>
          <a:xfrm>
            <a:off x="8316979" y="1346800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A986800-07CB-4E41-B170-B5F08FC99A44}"/>
              </a:ext>
            </a:extLst>
          </p:cNvPr>
          <p:cNvSpPr/>
          <p:nvPr/>
        </p:nvSpPr>
        <p:spPr>
          <a:xfrm>
            <a:off x="9106271" y="1360443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B6B59F4-7C1F-4CDF-A290-E03E8B0434C9}"/>
              </a:ext>
            </a:extLst>
          </p:cNvPr>
          <p:cNvSpPr/>
          <p:nvPr/>
        </p:nvSpPr>
        <p:spPr>
          <a:xfrm>
            <a:off x="9919634" y="1352576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91237CC-36FB-4FD6-975E-F10EA1B02F74}"/>
              </a:ext>
            </a:extLst>
          </p:cNvPr>
          <p:cNvSpPr/>
          <p:nvPr/>
        </p:nvSpPr>
        <p:spPr>
          <a:xfrm>
            <a:off x="6191380" y="1214076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19361D8-873E-489C-B5E1-206D3B2D737B}"/>
              </a:ext>
            </a:extLst>
          </p:cNvPr>
          <p:cNvSpPr/>
          <p:nvPr/>
        </p:nvSpPr>
        <p:spPr>
          <a:xfrm>
            <a:off x="6943769" y="1212097"/>
            <a:ext cx="367140" cy="2808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523E9AE-EF35-4CA7-98B2-C5E7F8D2ADD7}"/>
              </a:ext>
            </a:extLst>
          </p:cNvPr>
          <p:cNvSpPr/>
          <p:nvPr/>
        </p:nvSpPr>
        <p:spPr>
          <a:xfrm>
            <a:off x="7720832" y="1207785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88985EC-A3EB-43BC-8C41-D82312BED741}"/>
              </a:ext>
            </a:extLst>
          </p:cNvPr>
          <p:cNvSpPr/>
          <p:nvPr/>
        </p:nvSpPr>
        <p:spPr>
          <a:xfrm>
            <a:off x="8517474" y="1207785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64575CC-8D5C-40BE-87E8-8DC401F4DD14}"/>
              </a:ext>
            </a:extLst>
          </p:cNvPr>
          <p:cNvSpPr/>
          <p:nvPr/>
        </p:nvSpPr>
        <p:spPr>
          <a:xfrm>
            <a:off x="9283744" y="1207785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C2426A8-DAEB-4A22-9769-0E9952F72D13}"/>
              </a:ext>
            </a:extLst>
          </p:cNvPr>
          <p:cNvSpPr/>
          <p:nvPr/>
        </p:nvSpPr>
        <p:spPr>
          <a:xfrm>
            <a:off x="10072005" y="1206398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A44E983-C1EE-47FC-96F7-5307A694D3AF}"/>
              </a:ext>
            </a:extLst>
          </p:cNvPr>
          <p:cNvSpPr/>
          <p:nvPr/>
        </p:nvSpPr>
        <p:spPr>
          <a:xfrm>
            <a:off x="6398940" y="1338590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299E296-4814-4F77-B50F-33C07FACB772}"/>
              </a:ext>
            </a:extLst>
          </p:cNvPr>
          <p:cNvSpPr/>
          <p:nvPr/>
        </p:nvSpPr>
        <p:spPr>
          <a:xfrm>
            <a:off x="7141393" y="1346200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0B00058-B4EA-416A-84ED-2325EA07B845}"/>
              </a:ext>
            </a:extLst>
          </p:cNvPr>
          <p:cNvSpPr/>
          <p:nvPr/>
        </p:nvSpPr>
        <p:spPr>
          <a:xfrm>
            <a:off x="7922104" y="1360443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566AE25-0FE2-4941-A512-A26DE070ABD1}"/>
              </a:ext>
            </a:extLst>
          </p:cNvPr>
          <p:cNvSpPr/>
          <p:nvPr/>
        </p:nvSpPr>
        <p:spPr>
          <a:xfrm>
            <a:off x="8757803" y="1357409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3841C78-F679-4916-8AB1-315B358847A0}"/>
              </a:ext>
            </a:extLst>
          </p:cNvPr>
          <p:cNvSpPr/>
          <p:nvPr/>
        </p:nvSpPr>
        <p:spPr>
          <a:xfrm>
            <a:off x="9500910" y="1345026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52569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BB4645-D1E9-48D8-9A3C-123F89145BFD}"/>
              </a:ext>
            </a:extLst>
          </p:cNvPr>
          <p:cNvSpPr txBox="1"/>
          <p:nvPr/>
        </p:nvSpPr>
        <p:spPr>
          <a:xfrm>
            <a:off x="-732" y="1484784"/>
            <a:ext cx="325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D8A3F-CE8C-4D19-A0A3-4E01BF32B578}"/>
              </a:ext>
            </a:extLst>
          </p:cNvPr>
          <p:cNvSpPr txBox="1"/>
          <p:nvPr/>
        </p:nvSpPr>
        <p:spPr>
          <a:xfrm>
            <a:off x="-10747" y="2780928"/>
            <a:ext cx="325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019A40-8143-4824-AB03-A08706CDCB74}"/>
              </a:ext>
            </a:extLst>
          </p:cNvPr>
          <p:cNvSpPr txBox="1"/>
          <p:nvPr/>
        </p:nvSpPr>
        <p:spPr>
          <a:xfrm>
            <a:off x="-10747" y="4092968"/>
            <a:ext cx="328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BA7E1F-074B-4CE9-A82C-AA9E1E3CADA3}"/>
              </a:ext>
            </a:extLst>
          </p:cNvPr>
          <p:cNvSpPr txBox="1"/>
          <p:nvPr/>
        </p:nvSpPr>
        <p:spPr>
          <a:xfrm>
            <a:off x="4149967" y="1484784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7EB45F-A67F-48F6-8412-780B25CA1124}"/>
              </a:ext>
            </a:extLst>
          </p:cNvPr>
          <p:cNvSpPr txBox="1"/>
          <p:nvPr/>
        </p:nvSpPr>
        <p:spPr>
          <a:xfrm>
            <a:off x="4139952" y="2780928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587228-D22E-47D5-99DE-A94B9EDC3E8A}"/>
              </a:ext>
            </a:extLst>
          </p:cNvPr>
          <p:cNvSpPr txBox="1"/>
          <p:nvPr/>
        </p:nvSpPr>
        <p:spPr>
          <a:xfrm>
            <a:off x="4139952" y="4092968"/>
            <a:ext cx="296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4882929-3C34-4607-9AA4-F088AF1B6E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3" t="5013" r="8355" b="5414"/>
          <a:stretch/>
        </p:blipFill>
        <p:spPr>
          <a:xfrm>
            <a:off x="4511494" y="1052736"/>
            <a:ext cx="3831042" cy="39604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1D9090-E7B9-4C0D-B7A5-B1D6F241C9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5" t="5013" r="52167" b="5414"/>
          <a:stretch/>
        </p:blipFill>
        <p:spPr>
          <a:xfrm>
            <a:off x="314982" y="1052736"/>
            <a:ext cx="3896977" cy="396044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56282F4-66F1-4555-8D6C-A7238B73893E}"/>
              </a:ext>
            </a:extLst>
          </p:cNvPr>
          <p:cNvSpPr/>
          <p:nvPr/>
        </p:nvSpPr>
        <p:spPr>
          <a:xfrm>
            <a:off x="4788024" y="1211505"/>
            <a:ext cx="28803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0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B2B9786-C4D3-412B-B2E0-2F52AFD2D0C4}"/>
              </a:ext>
            </a:extLst>
          </p:cNvPr>
          <p:cNvSpPr/>
          <p:nvPr/>
        </p:nvSpPr>
        <p:spPr>
          <a:xfrm>
            <a:off x="5362083" y="1215995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0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164345-B046-41F5-9C33-77BEB2EB40C4}"/>
              </a:ext>
            </a:extLst>
          </p:cNvPr>
          <p:cNvSpPr/>
          <p:nvPr/>
        </p:nvSpPr>
        <p:spPr>
          <a:xfrm>
            <a:off x="5938147" y="1207785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0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690AE00-650B-4246-B8D3-D20714C110F8}"/>
              </a:ext>
            </a:extLst>
          </p:cNvPr>
          <p:cNvSpPr/>
          <p:nvPr/>
        </p:nvSpPr>
        <p:spPr>
          <a:xfrm>
            <a:off x="6514211" y="1215995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0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5A6FBF6-D384-4C20-8B4D-F92686A1F29F}"/>
              </a:ext>
            </a:extLst>
          </p:cNvPr>
          <p:cNvSpPr/>
          <p:nvPr/>
        </p:nvSpPr>
        <p:spPr>
          <a:xfrm>
            <a:off x="7090275" y="1207785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0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3FA530D-5DB5-4225-8E95-9AA2A67B0689}"/>
              </a:ext>
            </a:extLst>
          </p:cNvPr>
          <p:cNvSpPr/>
          <p:nvPr/>
        </p:nvSpPr>
        <p:spPr>
          <a:xfrm>
            <a:off x="7668344" y="1215995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0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6022E9-19CD-4148-B5E8-5DAF8B96DAE2}"/>
              </a:ext>
            </a:extLst>
          </p:cNvPr>
          <p:cNvSpPr/>
          <p:nvPr/>
        </p:nvSpPr>
        <p:spPr>
          <a:xfrm>
            <a:off x="4932040" y="1338590"/>
            <a:ext cx="28803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0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0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D562695-C335-47E9-B23E-740049791182}"/>
              </a:ext>
            </a:extLst>
          </p:cNvPr>
          <p:cNvSpPr/>
          <p:nvPr/>
        </p:nvSpPr>
        <p:spPr>
          <a:xfrm>
            <a:off x="5506099" y="1346800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0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0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0EE17C-A012-4273-95AA-88F028A922B6}"/>
              </a:ext>
            </a:extLst>
          </p:cNvPr>
          <p:cNvSpPr/>
          <p:nvPr/>
        </p:nvSpPr>
        <p:spPr>
          <a:xfrm>
            <a:off x="6082163" y="1346800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0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0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141D39-1EAF-47E0-894B-3BF89E191F2D}"/>
              </a:ext>
            </a:extLst>
          </p:cNvPr>
          <p:cNvSpPr/>
          <p:nvPr/>
        </p:nvSpPr>
        <p:spPr>
          <a:xfrm>
            <a:off x="6658227" y="1346800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0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0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45CD76D-AF84-4494-B85D-4DA681537B67}"/>
              </a:ext>
            </a:extLst>
          </p:cNvPr>
          <p:cNvSpPr/>
          <p:nvPr/>
        </p:nvSpPr>
        <p:spPr>
          <a:xfrm>
            <a:off x="7234291" y="1360443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0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0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CA2714-DAC0-4F04-B6A9-DB4787748642}"/>
              </a:ext>
            </a:extLst>
          </p:cNvPr>
          <p:cNvSpPr/>
          <p:nvPr/>
        </p:nvSpPr>
        <p:spPr>
          <a:xfrm>
            <a:off x="7836420" y="1352576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0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0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CA2B209-2ECB-4A17-B005-8A65867EC735}"/>
              </a:ext>
            </a:extLst>
          </p:cNvPr>
          <p:cNvSpPr/>
          <p:nvPr/>
        </p:nvSpPr>
        <p:spPr>
          <a:xfrm>
            <a:off x="5074051" y="1214076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0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0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BAC30D7-6B1A-421B-8883-A7921AF54E53}"/>
              </a:ext>
            </a:extLst>
          </p:cNvPr>
          <p:cNvSpPr/>
          <p:nvPr/>
        </p:nvSpPr>
        <p:spPr>
          <a:xfrm>
            <a:off x="5650115" y="1215995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0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0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6B72A30-9D48-4FC1-BF94-118AB4AAFBD8}"/>
              </a:ext>
            </a:extLst>
          </p:cNvPr>
          <p:cNvSpPr/>
          <p:nvPr/>
        </p:nvSpPr>
        <p:spPr>
          <a:xfrm>
            <a:off x="6226179" y="1207785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0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0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A244F1-44A3-4990-95B6-5B0432309E04}"/>
              </a:ext>
            </a:extLst>
          </p:cNvPr>
          <p:cNvSpPr/>
          <p:nvPr/>
        </p:nvSpPr>
        <p:spPr>
          <a:xfrm>
            <a:off x="6802243" y="1207785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0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0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F2149C7-E94F-4AC7-A3A7-D72214320439}"/>
              </a:ext>
            </a:extLst>
          </p:cNvPr>
          <p:cNvSpPr/>
          <p:nvPr/>
        </p:nvSpPr>
        <p:spPr>
          <a:xfrm>
            <a:off x="7378307" y="1207785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0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0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00CBEBF-AC90-4DF0-80CE-A3744742CD20}"/>
              </a:ext>
            </a:extLst>
          </p:cNvPr>
          <p:cNvSpPr/>
          <p:nvPr/>
        </p:nvSpPr>
        <p:spPr>
          <a:xfrm>
            <a:off x="7956376" y="1214604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0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0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B868623-C503-4E8E-A41F-70B5ACB94BC1}"/>
              </a:ext>
            </a:extLst>
          </p:cNvPr>
          <p:cNvSpPr/>
          <p:nvPr/>
        </p:nvSpPr>
        <p:spPr>
          <a:xfrm>
            <a:off x="5218067" y="1338590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0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59B0DD1-7EC0-4DA2-BF86-68F97412A65C}"/>
              </a:ext>
            </a:extLst>
          </p:cNvPr>
          <p:cNvSpPr/>
          <p:nvPr/>
        </p:nvSpPr>
        <p:spPr>
          <a:xfrm>
            <a:off x="5796136" y="1346200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r>
              <a:rPr lang="en-US" sz="1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0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84F5089-2395-46C6-A877-F688A073DD2C}"/>
              </a:ext>
            </a:extLst>
          </p:cNvPr>
          <p:cNvSpPr/>
          <p:nvPr/>
        </p:nvSpPr>
        <p:spPr>
          <a:xfrm>
            <a:off x="6370195" y="1360443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r>
              <a:rPr lang="en-US" sz="1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0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A383F7C-8893-4279-9DA4-2D0FF5F2B87F}"/>
              </a:ext>
            </a:extLst>
          </p:cNvPr>
          <p:cNvSpPr/>
          <p:nvPr/>
        </p:nvSpPr>
        <p:spPr>
          <a:xfrm>
            <a:off x="6946259" y="1357409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</a:t>
            </a:r>
            <a:r>
              <a:rPr lang="en-US" sz="1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0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B076724-D085-436D-AA31-E83D5E1EB2D4}"/>
              </a:ext>
            </a:extLst>
          </p:cNvPr>
          <p:cNvSpPr/>
          <p:nvPr/>
        </p:nvSpPr>
        <p:spPr>
          <a:xfrm>
            <a:off x="7565647" y="1360442"/>
            <a:ext cx="3620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</a:t>
            </a:r>
            <a:r>
              <a:rPr lang="en-US" sz="1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0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85202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0" y="692696"/>
          <a:ext cx="6667552" cy="548068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19892">
                  <a:extLst>
                    <a:ext uri="{9D8B030D-6E8A-4147-A177-3AD203B41FA5}">
                      <a16:colId xmlns:a16="http://schemas.microsoft.com/office/drawing/2014/main" val="203791096"/>
                    </a:ext>
                  </a:extLst>
                </a:gridCol>
                <a:gridCol w="327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360040"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b="1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mean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altLang="zh-TW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std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altLang="zh-TW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rms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1" kern="12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1800" b="0" i="1" kern="1200" baseline="-25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peak</a:t>
                      </a:r>
                      <a:endParaRPr lang="en-US" sz="1800" b="0" i="1" kern="1200" baseline="-25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skew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kurt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crf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clf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sf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if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 rowSpan="12"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Non-knock</a:t>
                      </a:r>
                    </a:p>
                  </a:txBody>
                  <a:tcPr marL="68580" marR="68580" marT="0" marB="0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3.37E-06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1.80E-03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8.438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6.991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-1.95E-05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1.68E-03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-2.46E-07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2.63E-03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-2.26E-05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2.37E-03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-9.61E-05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2.78E-03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11.518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9.527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2.68E-05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4.75E-03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9.556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8.060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-4.29E-05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2.85E-03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12.234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10.124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-3.61E-06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4.93E-03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7.204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11.008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9.257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1.17E-06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2.75E-03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10.688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17.640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80349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7.20E-07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5.04E-03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11.426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9.582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27909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1.74E-05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4.93E-03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11.530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975405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7.53E-05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6.06E-03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4.789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7.037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417584"/>
                  </a:ext>
                </a:extLst>
              </a:tr>
              <a:tr h="180000">
                <a:tc rowSpan="12"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Knock</a:t>
                      </a:r>
                    </a:p>
                  </a:txBody>
                  <a:tcPr marL="68580" marR="68580" marT="0" marB="0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2.65E-05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3.95E-03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154717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-6.38E-06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4.25E-03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4827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1.26E-05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4.17E-03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96011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-2.68E-05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6.43E-03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57702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-1.86E-05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5.91E-03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8.491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8417452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3.49E-05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6.49E-03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6.859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76408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5.37E-05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6.14E-03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6.722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10.165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323707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-5.01E-05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6.75E-03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966240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3.49E-05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5.01E-03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12.289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10.319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0219761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2.18E-05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5.86E-03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9.447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961059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-1.18E-05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6.85E-03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32119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-1.38E-05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6.58E-03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9.002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798410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9BB91549-9976-46F7-BA38-63B6ABCCE536}"/>
              </a:ext>
            </a:extLst>
          </p:cNvPr>
          <p:cNvSpPr/>
          <p:nvPr/>
        </p:nvSpPr>
        <p:spPr>
          <a:xfrm>
            <a:off x="921776" y="385546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TW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EEMD + Sample entropy</a:t>
            </a:r>
            <a:endParaRPr lang="zh-TW" altLang="en-US" sz="1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073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B91549-9976-46F7-BA38-63B6ABCCE536}"/>
              </a:ext>
            </a:extLst>
          </p:cNvPr>
          <p:cNvSpPr/>
          <p:nvPr/>
        </p:nvSpPr>
        <p:spPr>
          <a:xfrm>
            <a:off x="921776" y="385546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TW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OVMD + Sample entropy</a:t>
            </a:r>
            <a:endParaRPr lang="zh-TW" altLang="en-US" sz="1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表格 1">
            <a:extLst>
              <a:ext uri="{FF2B5EF4-FFF2-40B4-BE49-F238E27FC236}">
                <a16:creationId xmlns:a16="http://schemas.microsoft.com/office/drawing/2014/main" id="{FA08A924-7114-47B2-818A-DD5BFDBF6B0E}"/>
              </a:ext>
            </a:extLst>
          </p:cNvPr>
          <p:cNvGraphicFramePr>
            <a:graphicFrameLocks noGrp="1"/>
          </p:cNvGraphicFramePr>
          <p:nvPr/>
        </p:nvGraphicFramePr>
        <p:xfrm>
          <a:off x="0" y="692696"/>
          <a:ext cx="6667552" cy="548068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19892">
                  <a:extLst>
                    <a:ext uri="{9D8B030D-6E8A-4147-A177-3AD203B41FA5}">
                      <a16:colId xmlns:a16="http://schemas.microsoft.com/office/drawing/2014/main" val="203791096"/>
                    </a:ext>
                  </a:extLst>
                </a:gridCol>
                <a:gridCol w="327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360040"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b="1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mean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altLang="zh-TW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std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altLang="zh-TW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rms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1" kern="12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1800" b="0" i="1" kern="1200" baseline="-25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peak</a:t>
                      </a:r>
                      <a:endParaRPr lang="en-US" sz="1800" b="0" i="1" kern="1200" baseline="-25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skew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kurt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crf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clf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sf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kumimoji="0" lang="en-US" sz="1800" b="0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if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 rowSpan="12"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Non-knock</a:t>
                      </a:r>
                    </a:p>
                  </a:txBody>
                  <a:tcPr marL="68580" marR="68580" marT="0" marB="0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2.29E-07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9.87E-04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-4.19E-08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9.70E-04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8.095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-4.80E-07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2.60E-03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-3.40E-07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2.36E-03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2.56E-06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0.002418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11.554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9.553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8.60E-07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4.11E-03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2.94E-06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2.47E-03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11.794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2.01E-06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3.72E-03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12.493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10.505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5.28E-07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2.09E-03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18.312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80349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9.29E-07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3.87E-03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11.467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27909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-6.60E-06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4.39E-03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7.261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11.168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975405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-3.10E-06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4.39E-03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11.859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9.891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417584"/>
                  </a:ext>
                </a:extLst>
              </a:tr>
              <a:tr h="180000">
                <a:tc rowSpan="12"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Knock</a:t>
                      </a:r>
                    </a:p>
                  </a:txBody>
                  <a:tcPr marL="68580" marR="68580" marT="0" marB="0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-5.66E-07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4.11E-03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154717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6.31E-08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3.28E-03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4827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-2.13E-06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3.29E-03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96011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-5.12E-07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4.05E-03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57702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8.55E-06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5.29E-03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8417452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4.94E-07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4.91E-03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8.380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7.027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76408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-1.52E-06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5.45E-03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9.849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323707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8.95E-06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6.06E-03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966240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9.29E-07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3.87E-03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11.467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0219761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-6.82E-06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5.21E-03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8.068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961059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5.41E-06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6.16E-03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32119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1.49E-05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5.33E-03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8.363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7.013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798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8970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9CBB58-0F9A-4635-A73B-5DBD98A4B6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4" r="15350" b="2994"/>
          <a:stretch/>
        </p:blipFill>
        <p:spPr>
          <a:xfrm>
            <a:off x="0" y="1196753"/>
            <a:ext cx="7740352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70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491749" y="783822"/>
          <a:ext cx="3607552" cy="5408672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19892">
                  <a:extLst>
                    <a:ext uri="{9D8B030D-6E8A-4147-A177-3AD203B41FA5}">
                      <a16:colId xmlns:a16="http://schemas.microsoft.com/office/drawing/2014/main" val="203791096"/>
                    </a:ext>
                  </a:extLst>
                </a:gridCol>
                <a:gridCol w="327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8032">
                <a:tc gridSpan="2">
                  <a:txBody>
                    <a:bodyPr/>
                    <a:lstStyle/>
                    <a:p>
                      <a:pPr algn="ctr"/>
                      <a:endParaRPr lang="zh-TW" altLang="en-US" sz="1200" b="0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b="1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400" b="0" dirty="0"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α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l-G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β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l-G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γ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l-G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δ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h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 rowSpan="12"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Non-knock</a:t>
                      </a:r>
                    </a:p>
                  </a:txBody>
                  <a:tcPr marL="68580" marR="68580" marT="0" marB="0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1.789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8.71E-04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-4.20E-06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324.97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1.908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1.96E-06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247.29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1.990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2.05E-03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-1.95E-05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137.78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2.06E-03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6.37E-06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137.10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1.741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-0.934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1.89E-03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-1.70E-06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148.98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1.79E-03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2.23E-05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158.26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1.960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-0.291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3.27E-03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-1.62E-05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86.34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1.984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3.34E-03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2.36E-05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84.39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1.788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1.79E-03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1.32E-05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157.87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80349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1.833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1.72E-03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1.80E-05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163.76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27909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-0.150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3.30E-03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1.95E-06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85.43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975405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1.976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3.34E-03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-8.62E-06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84.51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417584"/>
                  </a:ext>
                </a:extLst>
              </a:tr>
              <a:tr h="180000">
                <a:tc rowSpan="12"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Knock</a:t>
                      </a:r>
                    </a:p>
                  </a:txBody>
                  <a:tcPr marL="68580" marR="68580" marT="0" marB="0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1.813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2.72E-03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5.52E-05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104.07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154717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1.942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2.61E-03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1.54E-05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107.97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4827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1.968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2.84E-03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-2.48E-06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99.52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96011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3.38E-03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2.46E-05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83.37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57702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1.909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-0.250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4.08E-03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2.77E-05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69.26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8417452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1.948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3.99E-03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-2.27E-05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70.81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76408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1.958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4.73E-03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-1.47E-05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59.68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323707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1.978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4.56E-03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-1.74E-05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61.84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966240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1.930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-0.652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4.05E-03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2.57E-05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69.68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0219761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1.952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-0.744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4.59E-03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-3.37E-05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61.44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961059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1.948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4.02E-03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-4.23E-06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70.19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32119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-0.339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3.23E-03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2.83E-05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87.46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798410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9BB91549-9976-46F7-BA38-63B6ABCCE536}"/>
              </a:ext>
            </a:extLst>
          </p:cNvPr>
          <p:cNvSpPr/>
          <p:nvPr/>
        </p:nvSpPr>
        <p:spPr>
          <a:xfrm>
            <a:off x="9525" y="476672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TW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EEMD + Sample entropy</a:t>
            </a:r>
            <a:endParaRPr lang="zh-TW" altLang="en-US" sz="1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表格 1">
            <a:extLst>
              <a:ext uri="{FF2B5EF4-FFF2-40B4-BE49-F238E27FC236}">
                <a16:creationId xmlns:a16="http://schemas.microsoft.com/office/drawing/2014/main" id="{81AC76AC-5BF6-4F83-B680-CA8E6F03D396}"/>
              </a:ext>
            </a:extLst>
          </p:cNvPr>
          <p:cNvGraphicFramePr>
            <a:graphicFrameLocks noGrp="1"/>
          </p:cNvGraphicFramePr>
          <p:nvPr/>
        </p:nvGraphicFramePr>
        <p:xfrm>
          <a:off x="4283968" y="782578"/>
          <a:ext cx="3607552" cy="5408672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19892">
                  <a:extLst>
                    <a:ext uri="{9D8B030D-6E8A-4147-A177-3AD203B41FA5}">
                      <a16:colId xmlns:a16="http://schemas.microsoft.com/office/drawing/2014/main" val="203791096"/>
                    </a:ext>
                  </a:extLst>
                </a:gridCol>
                <a:gridCol w="327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8032">
                <a:tc gridSpan="2">
                  <a:txBody>
                    <a:bodyPr/>
                    <a:lstStyle/>
                    <a:p>
                      <a:pPr algn="ctr"/>
                      <a:endParaRPr lang="zh-TW" altLang="en-US" sz="1200" b="0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b="1" i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400" b="0" dirty="0"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α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l-G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β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l-G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γ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l-G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δ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h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 rowSpan="12"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Non-knock</a:t>
                      </a:r>
                    </a:p>
                  </a:txBody>
                  <a:tcPr marL="68580" marR="68580" marT="0" marB="0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1.90E-03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-2.86E-05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148.49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1.957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-0.112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2.32E-03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1.60E-05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121.85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1.847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1.02E-03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4.39E-05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276.92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2.06E-03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6.37E-06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137.10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1.968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2.91E-03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-1.89E-05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96.822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1.951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-0.448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2.95E-03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5.02E-07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95.592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1.29E-03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1.91E-06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218.592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1.977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2.63E-03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3.54E-05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107.482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1.966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2.96E-03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-3.73E-05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95.348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0349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1.793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-0.389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1.49E-03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-4.61E-05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190.229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27909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1.828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1.30E-03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218.106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2975405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1.795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1.55E-03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7.55E-05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181.925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17584"/>
                  </a:ext>
                </a:extLst>
              </a:tr>
              <a:tr h="180000">
                <a:tc rowSpan="12"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Knock</a:t>
                      </a:r>
                    </a:p>
                  </a:txBody>
                  <a:tcPr marL="68580" marR="68580" marT="0" marB="0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1.990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3.30E-03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-1.48E-05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85.47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154717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1.972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-0.173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3.12E-03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1.50E-05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90.35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34827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1.976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2.99E-03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3.95E-05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94.25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696011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1.988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3.33E-03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7.06E-06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84.79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7577020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1.964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4.05E-03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4.44E-05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69.71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8417452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1.927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-0.523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4.08E-03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2.03E-06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076408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4.52E-03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7.81E-06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62.40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2323707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1.976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4.60E-03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-9.65E-06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61.27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9662406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1.952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3.56E-03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-5.84E-05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79.223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0219761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1.926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-0.295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3.04E-03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-1.30E-05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92.928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9961059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1.929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2.99E-03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1.93E-05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94.392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0132119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algn="ctr"/>
                      <a:endParaRPr lang="en-US" sz="12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TW" sz="1400" b="0" i="1" kern="12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 b="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1.962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4.08E-03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2.05E-05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69.223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7798410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DD6EFDD2-E924-4C3B-A582-FC86536B9085}"/>
              </a:ext>
            </a:extLst>
          </p:cNvPr>
          <p:cNvSpPr/>
          <p:nvPr/>
        </p:nvSpPr>
        <p:spPr>
          <a:xfrm>
            <a:off x="3873752" y="475428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TW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OVMD + Sample entropy</a:t>
            </a:r>
            <a:endParaRPr lang="zh-TW" altLang="en-US" sz="1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583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85E7E0-DBF5-492F-8220-FAE6D40889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25" t="1767" r="8263" b="3490"/>
          <a:stretch/>
        </p:blipFill>
        <p:spPr>
          <a:xfrm>
            <a:off x="-5060" y="0"/>
            <a:ext cx="8853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50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225D84D1-F277-44B9-9203-00131F4710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6" t="2084" r="18501"/>
          <a:stretch/>
        </p:blipFill>
        <p:spPr>
          <a:xfrm>
            <a:off x="432866" y="1340768"/>
            <a:ext cx="8891662" cy="502572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2D4A7BE-09A7-4582-8BEF-E711DD5054F9}"/>
                  </a:ext>
                </a:extLst>
              </p:cNvPr>
              <p:cNvSpPr txBox="1"/>
              <p:nvPr/>
            </p:nvSpPr>
            <p:spPr>
              <a:xfrm>
                <a:off x="5292080" y="3573016"/>
                <a:ext cx="1023357" cy="3609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dirty="0"/>
                  <a:t>)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2D4A7BE-09A7-4582-8BEF-E711DD505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2080" y="3573016"/>
                <a:ext cx="1023357" cy="360996"/>
              </a:xfrm>
              <a:prstGeom prst="rect">
                <a:avLst/>
              </a:prstGeom>
              <a:blipFill>
                <a:blip r:embed="rId3"/>
                <a:stretch>
                  <a:fillRect l="-2976" t="-3390" r="-2381" b="-16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F5DF9BC-7E2A-4198-A6A0-916668A6EA70}"/>
                  </a:ext>
                </a:extLst>
              </p:cNvPr>
              <p:cNvSpPr txBox="1"/>
              <p:nvPr/>
            </p:nvSpPr>
            <p:spPr>
              <a:xfrm>
                <a:off x="7020272" y="5140694"/>
                <a:ext cx="1018099" cy="3617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dirty="0"/>
                  <a:t>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F5DF9BC-7E2A-4198-A6A0-916668A6EA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0272" y="5140694"/>
                <a:ext cx="1018099" cy="361702"/>
              </a:xfrm>
              <a:prstGeom prst="rect">
                <a:avLst/>
              </a:prstGeom>
              <a:blipFill>
                <a:blip r:embed="rId4"/>
                <a:stretch>
                  <a:fillRect l="-3593" t="-3333" r="-1796"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7E67794-ECFC-4BE2-B890-732FF0293020}"/>
                  </a:ext>
                </a:extLst>
              </p:cNvPr>
              <p:cNvSpPr txBox="1"/>
              <p:nvPr/>
            </p:nvSpPr>
            <p:spPr>
              <a:xfrm>
                <a:off x="6084168" y="1628800"/>
                <a:ext cx="811184" cy="3610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dirty="0"/>
                  <a:t>,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sz="1600" dirty="0"/>
                  <a:t>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7E67794-ECFC-4BE2-B890-732FF02930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168" y="1628800"/>
                <a:ext cx="811184" cy="361061"/>
              </a:xfrm>
              <a:prstGeom prst="rect">
                <a:avLst/>
              </a:prstGeom>
              <a:blipFill>
                <a:blip r:embed="rId5"/>
                <a:stretch>
                  <a:fillRect l="-3759" t="-3390" r="-3008" b="-16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 13">
            <a:extLst>
              <a:ext uri="{FF2B5EF4-FFF2-40B4-BE49-F238E27FC236}">
                <a16:creationId xmlns:a16="http://schemas.microsoft.com/office/drawing/2014/main" id="{4877CA27-11FE-4D9C-BB1E-16E05CBE26E1}"/>
              </a:ext>
            </a:extLst>
          </p:cNvPr>
          <p:cNvSpPr/>
          <p:nvPr/>
        </p:nvSpPr>
        <p:spPr>
          <a:xfrm>
            <a:off x="5004048" y="3645024"/>
            <a:ext cx="4320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545454"/>
                </a:solidFill>
                <a:latin typeface="arial" panose="020B0604020202020204" pitchFamily="34" charset="0"/>
              </a:rPr>
              <a:t>✖</a:t>
            </a:r>
            <a:endParaRPr lang="en-US" sz="1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899F0B-3BFC-4227-AC54-F37AEC8D3A25}"/>
              </a:ext>
            </a:extLst>
          </p:cNvPr>
          <p:cNvSpPr/>
          <p:nvPr/>
        </p:nvSpPr>
        <p:spPr>
          <a:xfrm>
            <a:off x="6732240" y="5229200"/>
            <a:ext cx="4320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545454"/>
                </a:solidFill>
                <a:latin typeface="arial" panose="020B0604020202020204" pitchFamily="34" charset="0"/>
              </a:rPr>
              <a:t>✖</a:t>
            </a:r>
            <a:endParaRPr lang="en-US" sz="10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5ADAF3-9AEE-486D-83F4-CE8F1B273D61}"/>
              </a:ext>
            </a:extLst>
          </p:cNvPr>
          <p:cNvSpPr/>
          <p:nvPr/>
        </p:nvSpPr>
        <p:spPr>
          <a:xfrm>
            <a:off x="5652120" y="1670611"/>
            <a:ext cx="4320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545454"/>
                </a:solidFill>
                <a:latin typeface="arial" panose="020B0604020202020204" pitchFamily="34" charset="0"/>
              </a:rPr>
              <a:t>✖</a:t>
            </a:r>
            <a:endParaRPr lang="en-US" sz="1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1CD0B83-261A-4532-9C5E-4FFCCAEFA637}"/>
                  </a:ext>
                </a:extLst>
              </p:cNvPr>
              <p:cNvSpPr txBox="1"/>
              <p:nvPr/>
            </p:nvSpPr>
            <p:spPr>
              <a:xfrm>
                <a:off x="1316395" y="3696393"/>
                <a:ext cx="1023357" cy="3609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dirty="0"/>
                  <a:t>)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1CD0B83-261A-4532-9C5E-4FFCCAEFA6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6395" y="3696393"/>
                <a:ext cx="1023357" cy="360996"/>
              </a:xfrm>
              <a:prstGeom prst="rect">
                <a:avLst/>
              </a:prstGeom>
              <a:blipFill>
                <a:blip r:embed="rId6"/>
                <a:stretch>
                  <a:fillRect l="-3571" t="-3333" r="-1786"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4D56D2A-92DF-4277-B924-10CC8407DD12}"/>
                  </a:ext>
                </a:extLst>
              </p:cNvPr>
              <p:cNvSpPr txBox="1"/>
              <p:nvPr/>
            </p:nvSpPr>
            <p:spPr>
              <a:xfrm>
                <a:off x="2175762" y="5321545"/>
                <a:ext cx="1018099" cy="3617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dirty="0"/>
                  <a:t>)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4D56D2A-92DF-4277-B924-10CC8407DD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5762" y="5321545"/>
                <a:ext cx="1018099" cy="361702"/>
              </a:xfrm>
              <a:prstGeom prst="rect">
                <a:avLst/>
              </a:prstGeom>
              <a:blipFill>
                <a:blip r:embed="rId7"/>
                <a:stretch>
                  <a:fillRect l="-3593" t="-3390" r="-1796" b="-16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809BE05-0B82-4BA0-8AF0-55E80ED2554F}"/>
                  </a:ext>
                </a:extLst>
              </p:cNvPr>
              <p:cNvSpPr txBox="1"/>
              <p:nvPr/>
            </p:nvSpPr>
            <p:spPr>
              <a:xfrm>
                <a:off x="2483768" y="1627779"/>
                <a:ext cx="811184" cy="3610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dirty="0"/>
                  <a:t>,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sz="1600" dirty="0"/>
                  <a:t>)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809BE05-0B82-4BA0-8AF0-55E80ED255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768" y="1627779"/>
                <a:ext cx="811184" cy="361061"/>
              </a:xfrm>
              <a:prstGeom prst="rect">
                <a:avLst/>
              </a:prstGeom>
              <a:blipFill>
                <a:blip r:embed="rId8"/>
                <a:stretch>
                  <a:fillRect l="-3731" t="-3390" r="-2239" b="-16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0F8A8E87-CFA0-4172-B391-3292655F22C5}"/>
              </a:ext>
            </a:extLst>
          </p:cNvPr>
          <p:cNvSpPr/>
          <p:nvPr/>
        </p:nvSpPr>
        <p:spPr>
          <a:xfrm>
            <a:off x="1494752" y="3506304"/>
            <a:ext cx="4320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545454"/>
                </a:solidFill>
                <a:latin typeface="arial" panose="020B0604020202020204" pitchFamily="34" charset="0"/>
              </a:rPr>
              <a:t>✖</a:t>
            </a:r>
            <a:endParaRPr lang="en-US" sz="10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8FFF67-43DA-471C-80EB-BEF87694D628}"/>
              </a:ext>
            </a:extLst>
          </p:cNvPr>
          <p:cNvSpPr/>
          <p:nvPr/>
        </p:nvSpPr>
        <p:spPr>
          <a:xfrm>
            <a:off x="3049845" y="5460060"/>
            <a:ext cx="4320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545454"/>
                </a:solidFill>
                <a:latin typeface="arial" panose="020B0604020202020204" pitchFamily="34" charset="0"/>
              </a:rPr>
              <a:t>✖</a:t>
            </a:r>
            <a:endParaRPr lang="en-US" sz="1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F7D95EC-A90F-4855-A709-F128AB408345}"/>
              </a:ext>
            </a:extLst>
          </p:cNvPr>
          <p:cNvSpPr/>
          <p:nvPr/>
        </p:nvSpPr>
        <p:spPr>
          <a:xfrm>
            <a:off x="2051720" y="1669590"/>
            <a:ext cx="4320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545454"/>
                </a:solidFill>
                <a:latin typeface="arial" panose="020B0604020202020204" pitchFamily="34" charset="0"/>
              </a:rPr>
              <a:t>✖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01200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B91549-9976-46F7-BA38-63B6ABCCE536}"/>
              </a:ext>
            </a:extLst>
          </p:cNvPr>
          <p:cNvSpPr/>
          <p:nvPr/>
        </p:nvSpPr>
        <p:spPr>
          <a:xfrm>
            <a:off x="-25152" y="417514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TW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EEMD + Sample entropy</a:t>
            </a:r>
            <a:endParaRPr lang="zh-TW" altLang="en-US" sz="1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表格 1">
                <a:extLst>
                  <a:ext uri="{FF2B5EF4-FFF2-40B4-BE49-F238E27FC236}">
                    <a16:creationId xmlns:a16="http://schemas.microsoft.com/office/drawing/2014/main" id="{51727ED0-3B9D-41DA-8BF8-4DE9E6F1FECA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4262136" y="724664"/>
              <a:ext cx="3610800" cy="5408672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219600">
                      <a:extLst>
                        <a:ext uri="{9D8B030D-6E8A-4147-A177-3AD203B41FA5}">
                          <a16:colId xmlns:a16="http://schemas.microsoft.com/office/drawing/2014/main" val="203791096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</a:tblGrid>
                  <a:tr h="288032">
                    <a:tc gridSpan="2">
                      <a:txBody>
                        <a:bodyPr/>
                        <a:lstStyle/>
                        <a:p>
                          <a:pPr algn="ctr"/>
                          <a:endParaRPr lang="zh-TW" altLang="en-US" sz="1200" b="0" i="1" dirty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1200" b="1" i="1" dirty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1884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h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1884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h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400" b="0" i="1" kern="120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𝑎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1884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𝐷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400" b="0" i="1" kern="120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𝑎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1884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h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400" b="0" i="1" kern="120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1884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𝐷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400" b="0" i="1" kern="120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80000">
                    <a:tc rowSpan="12"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dirty="0"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Non-knock</a:t>
                          </a:r>
                        </a:p>
                      </a:txBody>
                      <a:tcPr marL="68580" marR="68580" marT="0" marB="0" vert="vert27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0.098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-0.090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0.356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0.215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0.012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0.584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0.162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0.317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0.078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0.548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0.692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0.204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1.099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-0.626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0.050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-0.042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0.793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0.727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0.058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0.713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0.202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0.010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0.439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0.278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0.454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-0.077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0.702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0.160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0.746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803498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5279090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0.579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0.443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52975405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0.506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0.271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1417584"/>
                      </a:ext>
                    </a:extLst>
                  </a:tr>
                  <a:tr h="180000">
                    <a:tc rowSpan="12"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dirty="0"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Knock</a:t>
                          </a:r>
                        </a:p>
                      </a:txBody>
                      <a:tcPr marL="68580" marR="68580" marT="0" marB="0" vert="vert27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0.119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0.455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41547176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0.308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82348270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0.340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0.105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0.693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106960118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0.429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0.181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0.517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1.316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-0.537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17577020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-0.065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0.159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08417452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0.204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0.015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0.575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0.386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70764086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0.468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0.458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02323707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0.258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0.539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0.559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0.273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69662406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0.738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0.733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50219761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0.071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-0.067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0.687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0.641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19961059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0.534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90132119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0.273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0.088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0.405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9077984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表格 1">
                <a:extLst>
                  <a:ext uri="{FF2B5EF4-FFF2-40B4-BE49-F238E27FC236}">
                    <a16:creationId xmlns:a16="http://schemas.microsoft.com/office/drawing/2014/main" id="{51727ED0-3B9D-41DA-8BF8-4DE9E6F1FEC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50348346"/>
                  </p:ext>
                </p:extLst>
              </p:nvPr>
            </p:nvGraphicFramePr>
            <p:xfrm>
              <a:off x="4262136" y="724664"/>
              <a:ext cx="3610800" cy="5408672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219600">
                      <a:extLst>
                        <a:ext uri="{9D8B030D-6E8A-4147-A177-3AD203B41FA5}">
                          <a16:colId xmlns:a16="http://schemas.microsoft.com/office/drawing/2014/main" val="203791096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652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</a:tblGrid>
                  <a:tr h="288032">
                    <a:tc gridSpan="2">
                      <a:txBody>
                        <a:bodyPr/>
                        <a:lstStyle/>
                        <a:p>
                          <a:pPr algn="ctr"/>
                          <a:endParaRPr lang="zh-TW" altLang="en-US" sz="1200" b="0" i="1" dirty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1200" b="1" i="1" dirty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48387" t="-2128" r="-401075" b="-182766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48387" t="-2128" r="-301075" b="-182766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352174" t="-2128" r="-204348" b="-182766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447312" t="-2128" r="-102151" b="-182766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47312" t="-2128" r="-2151" b="-182766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13360">
                    <a:tc rowSpan="12"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dirty="0"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Non-knock</a:t>
                          </a:r>
                        </a:p>
                      </a:txBody>
                      <a:tcPr marL="68580" marR="68580" marT="0" marB="0" vert="vert27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0.098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-0.090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0.356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0.215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0.012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0.584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0.162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0.317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0.078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0.548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0.692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0.204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1.099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-0.626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0.050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-0.042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0.793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0.727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0.058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0.713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0.202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0.010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0.439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0.278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0.454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-0.077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0.702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0.160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0.746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803498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5279090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0.579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0.443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52975405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0.506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0.271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1417584"/>
                      </a:ext>
                    </a:extLst>
                  </a:tr>
                  <a:tr h="213360">
                    <a:tc rowSpan="12"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dirty="0"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Knock</a:t>
                          </a:r>
                        </a:p>
                      </a:txBody>
                      <a:tcPr marL="68580" marR="68580" marT="0" marB="0" vert="vert27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0.119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0.455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41547176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0.308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82348270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0.340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0.105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0.693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106960118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0.429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0.181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0.517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1.316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-0.537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17577020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-0.065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0.159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08417452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0.204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0.015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0.575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0.386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70764086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0.468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0.458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02323707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0.258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0.539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0.559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0.273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69662406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0.738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0.733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50219761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0.071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-0.067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0.687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0.641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19961059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0.534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90132119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0.273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0.088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0.405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90779841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50105FB6-9F07-4F62-8331-1077B8978533}"/>
              </a:ext>
            </a:extLst>
          </p:cNvPr>
          <p:cNvSpPr/>
          <p:nvPr/>
        </p:nvSpPr>
        <p:spPr>
          <a:xfrm>
            <a:off x="3779912" y="417514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TW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OVMD + Sample entropy</a:t>
            </a:r>
            <a:endParaRPr lang="zh-TW" altLang="en-US" sz="1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表格 1">
                <a:extLst>
                  <a:ext uri="{FF2B5EF4-FFF2-40B4-BE49-F238E27FC236}">
                    <a16:creationId xmlns:a16="http://schemas.microsoft.com/office/drawing/2014/main" id="{05AAB2DE-1C38-4A90-8152-C6FCDD998425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457072" y="724664"/>
              <a:ext cx="3607552" cy="5408672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219892">
                      <a:extLst>
                        <a:ext uri="{9D8B030D-6E8A-4147-A177-3AD203B41FA5}">
                          <a16:colId xmlns:a16="http://schemas.microsoft.com/office/drawing/2014/main" val="203791096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</a:tblGrid>
                  <a:tr h="288032">
                    <a:tc gridSpan="2">
                      <a:txBody>
                        <a:bodyPr/>
                        <a:lstStyle/>
                        <a:p>
                          <a:pPr algn="ctr"/>
                          <a:endParaRPr lang="zh-TW" altLang="en-US" sz="1200" b="0" i="1" dirty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1200" b="1" i="1" dirty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1884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h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1884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h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400" b="0" i="1" kern="120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𝑎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1884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𝐷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400" b="0" i="1" kern="120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𝑎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1884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h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400" b="0" i="1" kern="120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21884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𝐷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𝑞</m:t>
                                        </m:r>
                                      </m:e>
                                      <m:sub>
                                        <m:r>
                                          <a:rPr lang="en-US" sz="1400" b="0" i="1" kern="120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80000">
                    <a:tc rowSpan="12"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dirty="0"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Non-knock</a:t>
                          </a:r>
                        </a:p>
                      </a:txBody>
                      <a:tcPr marL="68580" marR="68580" marT="0" marB="0" vert="vert27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0.297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0.097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0.537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0.457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0.336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0.097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0.483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0.682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0.158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0.125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0.318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0.106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1.151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-0.416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0.096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0.051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0.404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0.619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0.443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0.491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0.418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0.215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0.350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0.706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803498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0.106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0.405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5279090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0.250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52975405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0.379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0.650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1417584"/>
                      </a:ext>
                    </a:extLst>
                  </a:tr>
                  <a:tr h="180000">
                    <a:tc rowSpan="12"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dirty="0"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Knock</a:t>
                          </a:r>
                        </a:p>
                      </a:txBody>
                      <a:tcPr marL="68580" marR="68580" marT="0" marB="0" vert="vert27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0.316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0.152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0.628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41547176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0.322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0.108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0.619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0.368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82348270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0.329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0.403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0.658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0.281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106960118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0.322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0.092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1.240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-0.469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17577020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0.087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0.622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0.338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0.810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08417452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0.214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0.051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0.388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70764086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0.076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0.655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0.410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0.574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02323707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0.257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0.039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0.468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0.536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69662406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0.628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0.343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0.755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50219761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0.088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0.666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0.396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19961059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0.111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0.703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0.418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90132119"/>
                      </a:ext>
                    </a:extLst>
                  </a:tr>
                  <a:tr h="18000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0.074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0.620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0.457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0.517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9077984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表格 1">
                <a:extLst>
                  <a:ext uri="{FF2B5EF4-FFF2-40B4-BE49-F238E27FC236}">
                    <a16:creationId xmlns:a16="http://schemas.microsoft.com/office/drawing/2014/main" id="{05AAB2DE-1C38-4A90-8152-C6FCDD99842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35376129"/>
                  </p:ext>
                </p:extLst>
              </p:nvPr>
            </p:nvGraphicFramePr>
            <p:xfrm>
              <a:off x="457072" y="724664"/>
              <a:ext cx="3607552" cy="5408672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219892">
                      <a:extLst>
                        <a:ext uri="{9D8B030D-6E8A-4147-A177-3AD203B41FA5}">
                          <a16:colId xmlns:a16="http://schemas.microsoft.com/office/drawing/2014/main" val="203791096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6461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</a:tblGrid>
                  <a:tr h="288032">
                    <a:tc gridSpan="2">
                      <a:txBody>
                        <a:bodyPr/>
                        <a:lstStyle/>
                        <a:p>
                          <a:pPr algn="ctr"/>
                          <a:endParaRPr lang="zh-TW" altLang="en-US" sz="1200" b="0" i="1" dirty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1200" b="1" i="1" dirty="0"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47312" t="-2128" r="-401075" b="-182766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47312" t="-2128" r="-301075" b="-182766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51087" t="-2128" r="-204348" b="-182766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46237" t="-2128" r="-102151" b="-182766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46237" t="-2128" r="-2151" b="-182766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13360">
                    <a:tc rowSpan="12"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dirty="0"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Non-knock</a:t>
                          </a:r>
                        </a:p>
                      </a:txBody>
                      <a:tcPr marL="68580" marR="68580" marT="0" marB="0" vert="vert27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0.297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0.097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0.537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0.457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0.336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0.097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0.483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0.682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0.158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0.125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0.318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0.106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1.151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-0.416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0.096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0.051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0.404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0.619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0.443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0.491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0.418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0.603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0.215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0.350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0.706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803498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0.106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0.763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0.405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5279090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0.250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0.447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52975405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0.379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0.650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1417584"/>
                      </a:ext>
                    </a:extLst>
                  </a:tr>
                  <a:tr h="213360">
                    <a:tc rowSpan="12"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dirty="0"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Knock</a:t>
                          </a:r>
                        </a:p>
                      </a:txBody>
                      <a:tcPr marL="68580" marR="68580" marT="0" marB="0" vert="vert27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0.316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0.152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0.628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41547176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0.322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0.108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0.569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0.619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0.368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82348270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0.329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0.064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0.403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0.658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0.281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106960118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0.322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0.092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0.525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1.240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-0.469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17577020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0.087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0.622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0.338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0.810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08417452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0.214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0.051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0.388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70764086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0.076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0.655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0.410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0.574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02323707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B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0.257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0.039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0.468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0.536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69662406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0.228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0.070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0.628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0.343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0.755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50219761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0.239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0.088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0.666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0.396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0.644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19961059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PMingLiU" panose="02020500000000000000" pitchFamily="18" charset="-120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0.111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0.703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0.418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0.599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90132119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400" b="0" i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C</a:t>
                          </a:r>
                          <a:r>
                            <a:rPr lang="en-US" altLang="zh-TW" sz="1400" b="0" i="1" kern="1200" baseline="-250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400" b="0" dirty="0">
                            <a:effectLst/>
                            <a:latin typeface="Times New Roman" panose="020206030504050203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0.249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0.074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0.620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0.457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0.517</a:t>
                          </a:r>
                        </a:p>
                      </a:txBody>
                      <a:tcPr marL="9525" marR="9525" marT="9525" marB="0" anchor="b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90779841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267252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D6C1D3-66FE-402D-84DE-7ABEABE913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25"/>
          <a:stretch/>
        </p:blipFill>
        <p:spPr>
          <a:xfrm>
            <a:off x="1403648" y="1124744"/>
            <a:ext cx="5868144" cy="4180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47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/>
          <p:cNvSpPr/>
          <p:nvPr/>
        </p:nvSpPr>
        <p:spPr>
          <a:xfrm>
            <a:off x="363655" y="3310551"/>
            <a:ext cx="8456818" cy="13809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endParaRPr lang="zh-TW" altLang="en-US" b="1"/>
          </a:p>
        </p:txBody>
      </p:sp>
      <p:sp>
        <p:nvSpPr>
          <p:cNvPr id="92" name="矩形 91"/>
          <p:cNvSpPr/>
          <p:nvPr/>
        </p:nvSpPr>
        <p:spPr>
          <a:xfrm>
            <a:off x="363655" y="764704"/>
            <a:ext cx="8456818" cy="244827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endParaRPr lang="zh-TW" altLang="en-US" b="1"/>
          </a:p>
        </p:txBody>
      </p:sp>
      <p:sp>
        <p:nvSpPr>
          <p:cNvPr id="64" name="矩形 63"/>
          <p:cNvSpPr/>
          <p:nvPr/>
        </p:nvSpPr>
        <p:spPr>
          <a:xfrm>
            <a:off x="363654" y="4797152"/>
            <a:ext cx="8456817" cy="8997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endParaRPr lang="zh-TW" altLang="en-US" b="1"/>
          </a:p>
        </p:txBody>
      </p:sp>
      <p:sp>
        <p:nvSpPr>
          <p:cNvPr id="55" name="矩形 54"/>
          <p:cNvSpPr/>
          <p:nvPr/>
        </p:nvSpPr>
        <p:spPr>
          <a:xfrm>
            <a:off x="438428" y="1082073"/>
            <a:ext cx="8310036" cy="749615"/>
          </a:xfrm>
          <a:prstGeom prst="rect">
            <a:avLst/>
          </a:prstGeom>
          <a:noFill/>
          <a:ln w="19050"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endParaRPr lang="zh-TW" altLang="en-US" b="1"/>
          </a:p>
        </p:txBody>
      </p:sp>
      <p:sp>
        <p:nvSpPr>
          <p:cNvPr id="58" name="矩形 57"/>
          <p:cNvSpPr/>
          <p:nvPr/>
        </p:nvSpPr>
        <p:spPr>
          <a:xfrm>
            <a:off x="438427" y="1885804"/>
            <a:ext cx="8310037" cy="1183156"/>
          </a:xfrm>
          <a:prstGeom prst="rect">
            <a:avLst/>
          </a:prstGeom>
          <a:noFill/>
          <a:ln w="19050"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endParaRPr lang="zh-TW" altLang="en-US" b="1"/>
          </a:p>
        </p:txBody>
      </p:sp>
      <p:sp>
        <p:nvSpPr>
          <p:cNvPr id="16" name="Flowchart: Process 42"/>
          <p:cNvSpPr/>
          <p:nvPr/>
        </p:nvSpPr>
        <p:spPr>
          <a:xfrm>
            <a:off x="972347" y="246902"/>
            <a:ext cx="1511421" cy="432048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sz="1800" b="1" dirty="0"/>
              <a:t>Raw signal</a:t>
            </a:r>
          </a:p>
        </p:txBody>
      </p:sp>
      <p:cxnSp>
        <p:nvCxnSpPr>
          <p:cNvPr id="18" name="Straight Arrow Connector 13"/>
          <p:cNvCxnSpPr>
            <a:stCxn id="16" idx="2"/>
            <a:endCxn id="20" idx="0"/>
          </p:cNvCxnSpPr>
          <p:nvPr/>
        </p:nvCxnSpPr>
        <p:spPr>
          <a:xfrm rot="5400000">
            <a:off x="1444807" y="961825"/>
            <a:ext cx="566127" cy="37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Process 42"/>
          <p:cNvSpPr/>
          <p:nvPr/>
        </p:nvSpPr>
        <p:spPr>
          <a:xfrm>
            <a:off x="922201" y="1245077"/>
            <a:ext cx="1610962" cy="432048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altLang="zh-TW" sz="1800" b="1" dirty="0"/>
              <a:t>EEMD </a:t>
            </a:r>
            <a:r>
              <a:rPr lang="en-US" altLang="zh-TW" sz="1800" dirty="0"/>
              <a:t>or</a:t>
            </a:r>
            <a:r>
              <a:rPr lang="en-US" altLang="zh-TW" sz="1800" b="1" dirty="0"/>
              <a:t> VMD</a:t>
            </a:r>
            <a:endParaRPr lang="en-US" sz="1800" b="1" dirty="0"/>
          </a:p>
        </p:txBody>
      </p:sp>
      <p:sp>
        <p:nvSpPr>
          <p:cNvPr id="24" name="Flowchart: Process 42"/>
          <p:cNvSpPr/>
          <p:nvPr/>
        </p:nvSpPr>
        <p:spPr>
          <a:xfrm>
            <a:off x="539927" y="1983378"/>
            <a:ext cx="2376264" cy="988008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altLang="zh-TW" sz="1800" b="1" dirty="0"/>
              <a:t>Energy Ratio </a:t>
            </a:r>
            <a:r>
              <a:rPr lang="en-US" altLang="zh-TW" sz="1800" i="1" dirty="0"/>
              <a:t>or</a:t>
            </a:r>
          </a:p>
          <a:p>
            <a:pPr algn="ctr"/>
            <a:r>
              <a:rPr lang="en-US" altLang="zh-TW" sz="1800" b="1" dirty="0"/>
              <a:t>Sample Entropy </a:t>
            </a:r>
            <a:r>
              <a:rPr lang="en-US" altLang="zh-TW" sz="1800" i="1" dirty="0"/>
              <a:t>or</a:t>
            </a:r>
          </a:p>
          <a:p>
            <a:pPr algn="ctr"/>
            <a:r>
              <a:rPr lang="en-US" altLang="zh-TW" sz="1800" b="1" dirty="0"/>
              <a:t>Correlation Coefficient</a:t>
            </a:r>
          </a:p>
        </p:txBody>
      </p:sp>
      <p:sp>
        <p:nvSpPr>
          <p:cNvPr id="31" name="Flowchart: Process 42"/>
          <p:cNvSpPr/>
          <p:nvPr/>
        </p:nvSpPr>
        <p:spPr>
          <a:xfrm>
            <a:off x="467544" y="3814607"/>
            <a:ext cx="601380" cy="432048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sz="1800" b="1" dirty="0"/>
              <a:t>ASD</a:t>
            </a:r>
          </a:p>
        </p:txBody>
      </p:sp>
      <p:sp>
        <p:nvSpPr>
          <p:cNvPr id="35" name="Flowchart: Process 42"/>
          <p:cNvSpPr/>
          <p:nvPr/>
        </p:nvSpPr>
        <p:spPr>
          <a:xfrm>
            <a:off x="2424001" y="3814607"/>
            <a:ext cx="738537" cy="432048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altLang="zh-TW" sz="1800" b="1" dirty="0"/>
              <a:t>TDSA</a:t>
            </a:r>
            <a:endParaRPr lang="en-US" sz="1800" b="1" dirty="0"/>
          </a:p>
        </p:txBody>
      </p:sp>
      <p:sp>
        <p:nvSpPr>
          <p:cNvPr id="88" name="Flowchart: Process 42"/>
          <p:cNvSpPr/>
          <p:nvPr/>
        </p:nvSpPr>
        <p:spPr>
          <a:xfrm>
            <a:off x="693376" y="5048809"/>
            <a:ext cx="2068613" cy="432048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sz="1800" b="1" dirty="0"/>
              <a:t>ELM/KELM/SBELM</a:t>
            </a:r>
          </a:p>
        </p:txBody>
      </p:sp>
      <p:sp>
        <p:nvSpPr>
          <p:cNvPr id="80" name="文字方塊 79"/>
          <p:cNvSpPr txBox="1"/>
          <p:nvPr/>
        </p:nvSpPr>
        <p:spPr>
          <a:xfrm>
            <a:off x="2987824" y="780552"/>
            <a:ext cx="2232248" cy="338554"/>
          </a:xfrm>
          <a:prstGeom prst="rect">
            <a:avLst/>
          </a:prstGeom>
          <a:noFill/>
        </p:spPr>
        <p:txBody>
          <a:bodyPr wrap="square" lIns="91429" tIns="45715" rIns="91429" bIns="45715" rtlCol="0">
            <a:spAutoFit/>
          </a:bodyPr>
          <a:lstStyle/>
          <a:p>
            <a:r>
              <a:rPr lang="en-US" altLang="zh-TW" sz="1600" b="1" i="1" dirty="0"/>
              <a:t>Signal filtering</a:t>
            </a:r>
            <a:endParaRPr lang="zh-TW" altLang="en-US" sz="1600" b="1" i="1" dirty="0"/>
          </a:p>
        </p:txBody>
      </p:sp>
      <p:sp>
        <p:nvSpPr>
          <p:cNvPr id="81" name="矩形 80"/>
          <p:cNvSpPr/>
          <p:nvPr/>
        </p:nvSpPr>
        <p:spPr>
          <a:xfrm>
            <a:off x="3779913" y="3606115"/>
            <a:ext cx="4968552" cy="830997"/>
          </a:xfrm>
          <a:prstGeom prst="rect">
            <a:avLst/>
          </a:prstGeom>
        </p:spPr>
        <p:txBody>
          <a:bodyPr wrap="square" lIns="91429" tIns="45715" rIns="91429" bIns="45715">
            <a:spAutoFit/>
          </a:bodyPr>
          <a:lstStyle/>
          <a:p>
            <a:r>
              <a:rPr lang="en-US" altLang="zh-TW" sz="1600" b="1" i="1" dirty="0"/>
              <a:t>Feature extraction</a:t>
            </a:r>
          </a:p>
          <a:p>
            <a:pPr marL="285716" indent="-285716">
              <a:buFont typeface="Arial" panose="020B0604020202020204" pitchFamily="34" charset="0"/>
              <a:buChar char="•"/>
            </a:pPr>
            <a:r>
              <a:rPr lang="en-US" altLang="zh-TW" sz="1600" b="1" i="1" dirty="0"/>
              <a:t>To extract distinguishable features form the reconstructed signals.</a:t>
            </a:r>
            <a:endParaRPr lang="zh-TW" altLang="en-US" sz="1600" b="1" i="1" dirty="0"/>
          </a:p>
        </p:txBody>
      </p:sp>
      <p:sp>
        <p:nvSpPr>
          <p:cNvPr id="89" name="矩形 88"/>
          <p:cNvSpPr/>
          <p:nvPr/>
        </p:nvSpPr>
        <p:spPr>
          <a:xfrm>
            <a:off x="3779911" y="4832785"/>
            <a:ext cx="5040559" cy="830987"/>
          </a:xfrm>
          <a:prstGeom prst="rect">
            <a:avLst/>
          </a:prstGeom>
        </p:spPr>
        <p:txBody>
          <a:bodyPr wrap="square" lIns="91429" tIns="45715" rIns="91429" bIns="45715">
            <a:spAutoFit/>
          </a:bodyPr>
          <a:lstStyle/>
          <a:p>
            <a:r>
              <a:rPr lang="en-US" altLang="zh-TW" sz="1600" b="1" i="1" dirty="0"/>
              <a:t>Classification</a:t>
            </a:r>
          </a:p>
          <a:p>
            <a:pPr marL="285716" indent="-285716">
              <a:buFont typeface="Arial" panose="020B0604020202020204" pitchFamily="34" charset="0"/>
              <a:buChar char="•"/>
            </a:pPr>
            <a:r>
              <a:rPr lang="en-US" altLang="zh-TW" sz="1600" b="1" i="1" dirty="0"/>
              <a:t>To train an analytic model for predicting engine knock.</a:t>
            </a:r>
          </a:p>
          <a:p>
            <a:pPr marL="285716" indent="-285716">
              <a:buFont typeface="Arial" panose="020B0604020202020204" pitchFamily="34" charset="0"/>
              <a:buChar char="•"/>
            </a:pPr>
            <a:r>
              <a:rPr lang="en-US" altLang="zh-TW" sz="1600" b="1" i="1" dirty="0"/>
              <a:t>To verify the classification ability.</a:t>
            </a:r>
            <a:endParaRPr lang="zh-TW" altLang="en-US" sz="1600" b="1" i="1" dirty="0"/>
          </a:p>
        </p:txBody>
      </p:sp>
      <p:sp>
        <p:nvSpPr>
          <p:cNvPr id="90" name="Flowchart: Process 42"/>
          <p:cNvSpPr/>
          <p:nvPr/>
        </p:nvSpPr>
        <p:spPr>
          <a:xfrm>
            <a:off x="1241630" y="3814607"/>
            <a:ext cx="972108" cy="432048"/>
          </a:xfrm>
          <a:prstGeom prst="flowChartProcess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29" tIns="45715" rIns="91429" bIns="45715" rtlCol="0" anchor="ctr"/>
          <a:lstStyle/>
          <a:p>
            <a:pPr algn="ctr"/>
            <a:r>
              <a:rPr lang="en-US" sz="1800" b="1" dirty="0"/>
              <a:t>MFDFA</a:t>
            </a:r>
          </a:p>
        </p:txBody>
      </p:sp>
      <p:sp>
        <p:nvSpPr>
          <p:cNvPr id="62" name="文字方塊 61"/>
          <p:cNvSpPr txBox="1"/>
          <p:nvPr/>
        </p:nvSpPr>
        <p:spPr>
          <a:xfrm>
            <a:off x="2969368" y="2132856"/>
            <a:ext cx="6211144" cy="584775"/>
          </a:xfrm>
          <a:prstGeom prst="rect">
            <a:avLst/>
          </a:prstGeom>
          <a:noFill/>
        </p:spPr>
        <p:txBody>
          <a:bodyPr wrap="square" lIns="91429" tIns="45715" rIns="91429" bIns="45715" rtlCol="0">
            <a:spAutoFit/>
          </a:bodyPr>
          <a:lstStyle/>
          <a:p>
            <a:pPr marL="342859" indent="-342859">
              <a:buFont typeface="+mj-lt"/>
              <a:buAutoNum type="arabicPeriod" startAt="2"/>
            </a:pPr>
            <a:r>
              <a:rPr lang="en-US" altLang="zh-TW" sz="1600" b="1" i="1"/>
              <a:t>IMF </a:t>
            </a:r>
            <a:r>
              <a:rPr lang="en-US" altLang="zh-TW" sz="1600" b="1" i="1" dirty="0"/>
              <a:t>selection</a:t>
            </a:r>
          </a:p>
          <a:p>
            <a:pPr marL="285716" indent="-285716">
              <a:buFont typeface="Arial" panose="020B0604020202020204" pitchFamily="34" charset="0"/>
              <a:buChar char="•"/>
            </a:pPr>
            <a:r>
              <a:rPr lang="en-US" altLang="zh-TW" sz="1600" b="1" i="1" dirty="0"/>
              <a:t>To filter the unrelated IMFs and reconstruct the significate IMFs.</a:t>
            </a:r>
            <a:endParaRPr lang="zh-TW" altLang="en-US" sz="1600" b="1" i="1" dirty="0"/>
          </a:p>
        </p:txBody>
      </p:sp>
      <p:sp>
        <p:nvSpPr>
          <p:cNvPr id="91" name="文字方塊 90"/>
          <p:cNvSpPr txBox="1"/>
          <p:nvPr/>
        </p:nvSpPr>
        <p:spPr>
          <a:xfrm>
            <a:off x="2987824" y="1188041"/>
            <a:ext cx="6417049" cy="584775"/>
          </a:xfrm>
          <a:prstGeom prst="rect">
            <a:avLst/>
          </a:prstGeom>
          <a:noFill/>
        </p:spPr>
        <p:txBody>
          <a:bodyPr wrap="square" lIns="91429" tIns="45715" rIns="91429" bIns="45715" rtlCol="0">
            <a:spAutoFit/>
          </a:bodyPr>
          <a:lstStyle/>
          <a:p>
            <a:pPr marL="342859" indent="-342859">
              <a:buFont typeface="+mj-lt"/>
              <a:buAutoNum type="arabicPeriod"/>
            </a:pPr>
            <a:r>
              <a:rPr lang="en-US" altLang="zh-TW" sz="1600" b="1" i="1" dirty="0"/>
              <a:t>Signal processing</a:t>
            </a:r>
          </a:p>
          <a:p>
            <a:pPr marL="285716" indent="-285716">
              <a:buFont typeface="Arial" panose="020B0604020202020204" pitchFamily="34" charset="0"/>
              <a:buChar char="•"/>
            </a:pPr>
            <a:r>
              <a:rPr lang="en-US" altLang="zh-TW" sz="1600" b="1" i="1" dirty="0"/>
              <a:t>To transform the time domain signals into a series of IMFs.</a:t>
            </a:r>
            <a:endParaRPr lang="zh-TW" altLang="en-US" sz="1600" b="1" i="1" dirty="0"/>
          </a:p>
        </p:txBody>
      </p:sp>
      <p:cxnSp>
        <p:nvCxnSpPr>
          <p:cNvPr id="96" name="Straight Arrow Connector 13"/>
          <p:cNvCxnSpPr>
            <a:stCxn id="20" idx="2"/>
            <a:endCxn id="24" idx="0"/>
          </p:cNvCxnSpPr>
          <p:nvPr/>
        </p:nvCxnSpPr>
        <p:spPr>
          <a:xfrm rot="16200000" flipH="1">
            <a:off x="1574744" y="1830062"/>
            <a:ext cx="306253" cy="37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3"/>
          <p:cNvCxnSpPr>
            <a:stCxn id="24" idx="2"/>
            <a:endCxn id="90" idx="0"/>
          </p:cNvCxnSpPr>
          <p:nvPr/>
        </p:nvCxnSpPr>
        <p:spPr>
          <a:xfrm rot="5400000">
            <a:off x="1306262" y="3392809"/>
            <a:ext cx="843221" cy="375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3"/>
          <p:cNvCxnSpPr>
            <a:stCxn id="24" idx="2"/>
            <a:endCxn id="31" idx="0"/>
          </p:cNvCxnSpPr>
          <p:nvPr/>
        </p:nvCxnSpPr>
        <p:spPr>
          <a:xfrm rot="5400000">
            <a:off x="826537" y="2913084"/>
            <a:ext cx="843221" cy="959825"/>
          </a:xfrm>
          <a:prstGeom prst="bentConnector3">
            <a:avLst>
              <a:gd name="adj1" fmla="val 7786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3"/>
          <p:cNvCxnSpPr>
            <a:stCxn id="24" idx="2"/>
            <a:endCxn id="35" idx="0"/>
          </p:cNvCxnSpPr>
          <p:nvPr/>
        </p:nvCxnSpPr>
        <p:spPr>
          <a:xfrm rot="16200000" flipH="1">
            <a:off x="1839054" y="2860390"/>
            <a:ext cx="843221" cy="1065211"/>
          </a:xfrm>
          <a:prstGeom prst="bentConnector3">
            <a:avLst>
              <a:gd name="adj1" fmla="val 7786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3"/>
          <p:cNvCxnSpPr>
            <a:stCxn id="90" idx="2"/>
            <a:endCxn id="88" idx="0"/>
          </p:cNvCxnSpPr>
          <p:nvPr/>
        </p:nvCxnSpPr>
        <p:spPr>
          <a:xfrm rot="5400000">
            <a:off x="1326607" y="4647732"/>
            <a:ext cx="802154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3"/>
          <p:cNvCxnSpPr>
            <a:stCxn id="31" idx="2"/>
            <a:endCxn id="88" idx="0"/>
          </p:cNvCxnSpPr>
          <p:nvPr/>
        </p:nvCxnSpPr>
        <p:spPr>
          <a:xfrm rot="16200000" flipH="1">
            <a:off x="846881" y="4168007"/>
            <a:ext cx="802154" cy="959449"/>
          </a:xfrm>
          <a:prstGeom prst="bentConnector3">
            <a:avLst>
              <a:gd name="adj1" fmla="val 1818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"/>
          <p:cNvCxnSpPr>
            <a:stCxn id="35" idx="2"/>
            <a:endCxn id="88" idx="0"/>
          </p:cNvCxnSpPr>
          <p:nvPr/>
        </p:nvCxnSpPr>
        <p:spPr>
          <a:xfrm rot="5400000">
            <a:off x="1859400" y="4114939"/>
            <a:ext cx="802154" cy="1065587"/>
          </a:xfrm>
          <a:prstGeom prst="bentConnector3">
            <a:avLst>
              <a:gd name="adj1" fmla="val 1818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162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0E705CDB-82AE-477C-898D-3B895A667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0" y="304265"/>
            <a:ext cx="7715440" cy="5717023"/>
          </a:xfrm>
          <a:prstGeom prst="rect">
            <a:avLst/>
          </a:prstGeom>
        </p:spPr>
      </p:pic>
      <p:sp>
        <p:nvSpPr>
          <p:cNvPr id="2" name="文字方塊 1"/>
          <p:cNvSpPr txBox="1"/>
          <p:nvPr/>
        </p:nvSpPr>
        <p:spPr>
          <a:xfrm>
            <a:off x="683568" y="44625"/>
            <a:ext cx="3312368" cy="461655"/>
          </a:xfrm>
          <a:prstGeom prst="rect">
            <a:avLst/>
          </a:prstGeom>
          <a:noFill/>
        </p:spPr>
        <p:txBody>
          <a:bodyPr wrap="square" lIns="91429" tIns="45715" rIns="91429" bIns="45715" rtlCol="0">
            <a:spAutoFit/>
          </a:bodyPr>
          <a:lstStyle/>
          <a:p>
            <a:pPr algn="ctr"/>
            <a:r>
              <a:rPr lang="en-US" altLang="zh-TW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Non-knock signal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4139952" y="46720"/>
            <a:ext cx="3312368" cy="461655"/>
          </a:xfrm>
          <a:prstGeom prst="rect">
            <a:avLst/>
          </a:prstGeom>
          <a:noFill/>
        </p:spPr>
        <p:txBody>
          <a:bodyPr wrap="square" lIns="91429" tIns="45715" rIns="91429" bIns="45715" rtlCol="0">
            <a:spAutoFit/>
          </a:bodyPr>
          <a:lstStyle/>
          <a:p>
            <a:pPr algn="ctr"/>
            <a:r>
              <a:rPr lang="en-US" altLang="zh-TW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Knock signal</a:t>
            </a:r>
            <a:endParaRPr lang="zh-TW" altLang="en-US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751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BD7E0C-6819-40E1-81A2-405B1ACFA3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76" r="11306"/>
          <a:stretch/>
        </p:blipFill>
        <p:spPr>
          <a:xfrm>
            <a:off x="-1201787" y="116632"/>
            <a:ext cx="13033448" cy="832757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7F88D36-9473-4696-9DB5-E6E6A270B314}"/>
              </a:ext>
            </a:extLst>
          </p:cNvPr>
          <p:cNvSpPr txBox="1"/>
          <p:nvPr/>
        </p:nvSpPr>
        <p:spPr>
          <a:xfrm>
            <a:off x="-1661592" y="600943"/>
            <a:ext cx="328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669373-3196-4161-8CC3-116BA684A89A}"/>
              </a:ext>
            </a:extLst>
          </p:cNvPr>
          <p:cNvSpPr txBox="1"/>
          <p:nvPr/>
        </p:nvSpPr>
        <p:spPr>
          <a:xfrm>
            <a:off x="-1671607" y="2041103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A797F2-A1A5-4D6A-B704-279EF35DE0FC}"/>
              </a:ext>
            </a:extLst>
          </p:cNvPr>
          <p:cNvSpPr txBox="1"/>
          <p:nvPr/>
        </p:nvSpPr>
        <p:spPr>
          <a:xfrm>
            <a:off x="-1671607" y="3356992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598242-5979-4F29-88B5-5E3CA6C7FA61}"/>
              </a:ext>
            </a:extLst>
          </p:cNvPr>
          <p:cNvSpPr txBox="1"/>
          <p:nvPr/>
        </p:nvSpPr>
        <p:spPr>
          <a:xfrm>
            <a:off x="-1660860" y="4777407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8F28E3C-C0FE-4ECC-B134-367AA9418CEF}"/>
              </a:ext>
            </a:extLst>
          </p:cNvPr>
          <p:cNvSpPr txBox="1"/>
          <p:nvPr/>
        </p:nvSpPr>
        <p:spPr>
          <a:xfrm>
            <a:off x="5148064" y="600943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1ECA33-25A8-4103-A55F-66F00E1024BA}"/>
              </a:ext>
            </a:extLst>
          </p:cNvPr>
          <p:cNvSpPr txBox="1"/>
          <p:nvPr/>
        </p:nvSpPr>
        <p:spPr>
          <a:xfrm>
            <a:off x="5138049" y="2041103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D8EA99-C5A4-40F0-A776-18BE64113E75}"/>
              </a:ext>
            </a:extLst>
          </p:cNvPr>
          <p:cNvSpPr txBox="1"/>
          <p:nvPr/>
        </p:nvSpPr>
        <p:spPr>
          <a:xfrm>
            <a:off x="5138049" y="3356992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i</a:t>
            </a:r>
            <a:r>
              <a:rPr lang="en-US" sz="1400" dirty="0"/>
              <a:t>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CFA0346-08A4-4921-8DFC-74AC2A13B0E9}"/>
              </a:ext>
            </a:extLst>
          </p:cNvPr>
          <p:cNvSpPr txBox="1"/>
          <p:nvPr/>
        </p:nvSpPr>
        <p:spPr>
          <a:xfrm>
            <a:off x="5148796" y="4777407"/>
            <a:ext cx="282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FE778B-85F7-4099-8ADD-4DFBB4851CF6}"/>
              </a:ext>
            </a:extLst>
          </p:cNvPr>
          <p:cNvSpPr txBox="1"/>
          <p:nvPr/>
        </p:nvSpPr>
        <p:spPr>
          <a:xfrm>
            <a:off x="-1671540" y="6073551"/>
            <a:ext cx="328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930F0A-4DBC-45B3-94DB-4CB01DDBAA17}"/>
              </a:ext>
            </a:extLst>
          </p:cNvPr>
          <p:cNvSpPr txBox="1"/>
          <p:nvPr/>
        </p:nvSpPr>
        <p:spPr>
          <a:xfrm>
            <a:off x="-1681555" y="7513711"/>
            <a:ext cx="296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1721E5B-FAE9-410B-8F6F-CD7651B640F0}"/>
              </a:ext>
            </a:extLst>
          </p:cNvPr>
          <p:cNvSpPr txBox="1"/>
          <p:nvPr/>
        </p:nvSpPr>
        <p:spPr>
          <a:xfrm>
            <a:off x="5147002" y="6073551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k)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3C8360E-3F26-448E-9743-473F6A6318AA}"/>
              </a:ext>
            </a:extLst>
          </p:cNvPr>
          <p:cNvSpPr txBox="1"/>
          <p:nvPr/>
        </p:nvSpPr>
        <p:spPr>
          <a:xfrm>
            <a:off x="5136987" y="7513711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l)</a:t>
            </a:r>
          </a:p>
        </p:txBody>
      </p:sp>
    </p:spTree>
    <p:extLst>
      <p:ext uri="{BB962C8B-B14F-4D97-AF65-F5344CB8AC3E}">
        <p14:creationId xmlns:p14="http://schemas.microsoft.com/office/powerpoint/2010/main" val="2035237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3">
            <a:extLst>
              <a:ext uri="{FF2B5EF4-FFF2-40B4-BE49-F238E27FC236}">
                <a16:creationId xmlns:a16="http://schemas.microsoft.com/office/drawing/2014/main" id="{9C8D372A-D977-465B-BA98-E108BA95B602}"/>
              </a:ext>
            </a:extLst>
          </p:cNvPr>
          <p:cNvSpPr txBox="1"/>
          <p:nvPr/>
        </p:nvSpPr>
        <p:spPr>
          <a:xfrm>
            <a:off x="251520" y="240140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8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EEMD</a:t>
            </a:r>
            <a:endParaRPr lang="zh-TW" altLang="en-US" sz="18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7" name="表格 1">
            <a:extLst>
              <a:ext uri="{FF2B5EF4-FFF2-40B4-BE49-F238E27FC236}">
                <a16:creationId xmlns:a16="http://schemas.microsoft.com/office/drawing/2014/main" id="{0F3E007B-9548-4846-BC39-8628517666FB}"/>
              </a:ext>
            </a:extLst>
          </p:cNvPr>
          <p:cNvGraphicFramePr>
            <a:graphicFrameLocks noGrp="1"/>
          </p:cNvGraphicFramePr>
          <p:nvPr/>
        </p:nvGraphicFramePr>
        <p:xfrm>
          <a:off x="281662" y="2767196"/>
          <a:ext cx="7982264" cy="87782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3579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229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157828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Sample Entropy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IMF2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IMF3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IMF4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IMF5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IMF6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IMF7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IMF8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IMF9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IMF10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IMF11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A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1.6746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1.1505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0.6493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0.5627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0.3784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0.1439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0.4217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B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1.7028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1.1791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0.6445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0.5704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0.3557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0.1672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0.0538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0.4274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C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1.6518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1.1182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0.6462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0.5587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0.3074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0.1532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0.0561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0.4113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D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2.1221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0.7450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0.6189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0.5016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0.3023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0.1046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0.0299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0.0182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0.0099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0.0019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0.0019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0.4051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1912344"/>
                  </a:ext>
                </a:extLst>
              </a:tr>
            </a:tbl>
          </a:graphicData>
        </a:graphic>
      </p:graphicFrame>
      <p:graphicFrame>
        <p:nvGraphicFramePr>
          <p:cNvPr id="8" name="表格 1">
            <a:extLst>
              <a:ext uri="{FF2B5EF4-FFF2-40B4-BE49-F238E27FC236}">
                <a16:creationId xmlns:a16="http://schemas.microsoft.com/office/drawing/2014/main" id="{30A2551C-4EA9-4072-8203-0D6820C3A726}"/>
              </a:ext>
            </a:extLst>
          </p:cNvPr>
          <p:cNvGraphicFramePr>
            <a:graphicFrameLocks noGrp="1"/>
          </p:cNvGraphicFramePr>
          <p:nvPr/>
        </p:nvGraphicFramePr>
        <p:xfrm>
          <a:off x="281662" y="1690807"/>
          <a:ext cx="7982264" cy="874097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3579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229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154097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Energy Ratio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IMF2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IMF3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IMF4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IMF5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IMF6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IMF7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IMF8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IMF9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IMF10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IMF11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A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0.0302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0.0377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0.3782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0.0674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B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0.0360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0.0331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0.0305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0.5008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0.0762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C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0.1378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0.0668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0.0302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0.0311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0.0706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D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0.0003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0.0043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0.0211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0.0418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0.0435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0.0890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0.4685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0.0665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0.0069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0.0090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0.0003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0.0683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9858222"/>
                  </a:ext>
                </a:extLst>
              </a:tr>
            </a:tbl>
          </a:graphicData>
        </a:graphic>
      </p:graphicFrame>
      <p:graphicFrame>
        <p:nvGraphicFramePr>
          <p:cNvPr id="10" name="表格 1">
            <a:extLst>
              <a:ext uri="{FF2B5EF4-FFF2-40B4-BE49-F238E27FC236}">
                <a16:creationId xmlns:a16="http://schemas.microsoft.com/office/drawing/2014/main" id="{CEB145C1-5AB9-4860-B744-EA917B18515B}"/>
              </a:ext>
            </a:extLst>
          </p:cNvPr>
          <p:cNvGraphicFramePr>
            <a:graphicFrameLocks noGrp="1"/>
          </p:cNvGraphicFramePr>
          <p:nvPr/>
        </p:nvGraphicFramePr>
        <p:xfrm>
          <a:off x="276300" y="609497"/>
          <a:ext cx="7982264" cy="8522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3579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229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163925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Correlation Coefficient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IMF2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IMF3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IMF4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IMF5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IMF6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IMF7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IMF8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IMF9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IMF10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IMF11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5522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A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0.3528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0.3171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0.3046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0.2839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0.2621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0.2712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0.4645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0.7238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0.2879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0.1597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0.1769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0.3277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044000"/>
                  </a:ext>
                </a:extLst>
              </a:tr>
              <a:tr h="180424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B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0.3370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0.3008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0.2911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0.2785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0.2751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0.2581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0.4354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0.7524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0.1356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0.1100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0.2984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424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C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0.3898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0.3538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0.3322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0.3315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0.2556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0.3435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0.6315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0.1547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0.3193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003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D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0.0320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0.1328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0.2392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0.3343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0.3569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0.4390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0.7827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0.5126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0.1265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0.0160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0.0168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0.2717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8975AB8-1B9D-4011-8C29-852B68BC76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255282"/>
              </p:ext>
            </p:extLst>
          </p:nvPr>
        </p:nvGraphicFramePr>
        <p:xfrm>
          <a:off x="1920472" y="3930277"/>
          <a:ext cx="4693920" cy="23361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11505">
                  <a:extLst>
                    <a:ext uri="{9D8B030D-6E8A-4147-A177-3AD203B41FA5}">
                      <a16:colId xmlns:a16="http://schemas.microsoft.com/office/drawing/2014/main" val="2276389810"/>
                    </a:ext>
                  </a:extLst>
                </a:gridCol>
                <a:gridCol w="1724660">
                  <a:extLst>
                    <a:ext uri="{9D8B030D-6E8A-4147-A177-3AD203B41FA5}">
                      <a16:colId xmlns:a16="http://schemas.microsoft.com/office/drawing/2014/main" val="673166440"/>
                    </a:ext>
                  </a:extLst>
                </a:gridCol>
                <a:gridCol w="1081405">
                  <a:extLst>
                    <a:ext uri="{9D8B030D-6E8A-4147-A177-3AD203B41FA5}">
                      <a16:colId xmlns:a16="http://schemas.microsoft.com/office/drawing/2014/main" val="3795742576"/>
                    </a:ext>
                  </a:extLst>
                </a:gridCol>
                <a:gridCol w="1276350">
                  <a:extLst>
                    <a:ext uri="{9D8B030D-6E8A-4147-A177-3AD203B41FA5}">
                      <a16:colId xmlns:a16="http://schemas.microsoft.com/office/drawing/2014/main" val="2006542052"/>
                    </a:ext>
                  </a:extLst>
                </a:gridCol>
              </a:tblGrid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s</a:t>
                      </a:r>
                      <a:r>
                        <a:rPr lang="en-US" sz="1000" kern="1200" baseline="-25000">
                          <a:effectLst/>
                        </a:rPr>
                        <a:t>6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Correlation Coefficient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Energy Ratio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Sample Entropy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3480881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1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0.3898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0.1378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1.6518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22375074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0.3538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0.0668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1.1182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45432900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0.3322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0.0475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0.6462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50891032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4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0.3315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0.0462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0.5587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05205376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5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0.3193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0.0438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0.3074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09116617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6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0.2556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0.0302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0.1532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8760617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7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0.3435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0.0311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0.0561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28378415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0.6315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0.3125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0.0194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01811003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9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0.3140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0.0426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0.0074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91579934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10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0.0868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0.0167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0.0042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03781813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11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0.1547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0.0008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0.0018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29680011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0.3193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0.0706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 dirty="0">
                          <a:effectLst/>
                        </a:rPr>
                        <a:t>0.4113</a:t>
                      </a:r>
                      <a:endParaRPr lang="en-US" sz="10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49565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3378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" name="Picture 630">
            <a:extLst>
              <a:ext uri="{FF2B5EF4-FFF2-40B4-BE49-F238E27FC236}">
                <a16:creationId xmlns:a16="http://schemas.microsoft.com/office/drawing/2014/main" id="{47FD1109-94AE-4C22-BBDD-0D687B66F6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8" t="10852" r="52362" b="5168"/>
          <a:stretch/>
        </p:blipFill>
        <p:spPr>
          <a:xfrm>
            <a:off x="284628" y="1052736"/>
            <a:ext cx="5079460" cy="51590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F5FAF6-D768-4C5E-ABD5-D9D3612D7F93}"/>
              </a:ext>
            </a:extLst>
          </p:cNvPr>
          <p:cNvSpPr txBox="1"/>
          <p:nvPr/>
        </p:nvSpPr>
        <p:spPr>
          <a:xfrm>
            <a:off x="-732" y="1484784"/>
            <a:ext cx="325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C5FF71-5E41-4E7C-B046-FA8A2FF84DA3}"/>
              </a:ext>
            </a:extLst>
          </p:cNvPr>
          <p:cNvSpPr txBox="1"/>
          <p:nvPr/>
        </p:nvSpPr>
        <p:spPr>
          <a:xfrm>
            <a:off x="-10747" y="2780928"/>
            <a:ext cx="325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7516A2-D022-4CCC-9AE3-6D7603803217}"/>
              </a:ext>
            </a:extLst>
          </p:cNvPr>
          <p:cNvSpPr txBox="1"/>
          <p:nvPr/>
        </p:nvSpPr>
        <p:spPr>
          <a:xfrm>
            <a:off x="-10747" y="4092968"/>
            <a:ext cx="328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9523B6-B975-4022-BBC7-E754DB3E8342}"/>
              </a:ext>
            </a:extLst>
          </p:cNvPr>
          <p:cNvSpPr txBox="1"/>
          <p:nvPr/>
        </p:nvSpPr>
        <p:spPr>
          <a:xfrm>
            <a:off x="0" y="5389112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53CD77-3766-4020-927D-D2FE7D6A2DEB}"/>
              </a:ext>
            </a:extLst>
          </p:cNvPr>
          <p:cNvSpPr txBox="1"/>
          <p:nvPr/>
        </p:nvSpPr>
        <p:spPr>
          <a:xfrm>
            <a:off x="5300625" y="1484784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354485-9B80-44DB-ACF1-9FE600274082}"/>
              </a:ext>
            </a:extLst>
          </p:cNvPr>
          <p:cNvSpPr txBox="1"/>
          <p:nvPr/>
        </p:nvSpPr>
        <p:spPr>
          <a:xfrm>
            <a:off x="5290610" y="2780928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1577BB-4BD2-4A13-8D30-A8C89F3804DD}"/>
              </a:ext>
            </a:extLst>
          </p:cNvPr>
          <p:cNvSpPr txBox="1"/>
          <p:nvPr/>
        </p:nvSpPr>
        <p:spPr>
          <a:xfrm>
            <a:off x="5290610" y="4092968"/>
            <a:ext cx="296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112DB5-AFA4-42CF-AC5B-F1E047119122}"/>
              </a:ext>
            </a:extLst>
          </p:cNvPr>
          <p:cNvSpPr txBox="1"/>
          <p:nvPr/>
        </p:nvSpPr>
        <p:spPr>
          <a:xfrm>
            <a:off x="5301357" y="5389112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h)</a:t>
            </a:r>
          </a:p>
        </p:txBody>
      </p:sp>
      <p:pic>
        <p:nvPicPr>
          <p:cNvPr id="632" name="Picture 631">
            <a:extLst>
              <a:ext uri="{FF2B5EF4-FFF2-40B4-BE49-F238E27FC236}">
                <a16:creationId xmlns:a16="http://schemas.microsoft.com/office/drawing/2014/main" id="{692A80DC-025D-4E86-AA6F-E0D5E122ED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21" t="10852" r="8579" b="5168"/>
          <a:stretch/>
        </p:blipFill>
        <p:spPr>
          <a:xfrm>
            <a:off x="5553670" y="1052736"/>
            <a:ext cx="4850977" cy="5159034"/>
          </a:xfrm>
          <a:prstGeom prst="rect">
            <a:avLst/>
          </a:prstGeom>
        </p:spPr>
      </p:pic>
      <p:sp>
        <p:nvSpPr>
          <p:cNvPr id="633" name="Rectangle 632">
            <a:extLst>
              <a:ext uri="{FF2B5EF4-FFF2-40B4-BE49-F238E27FC236}">
                <a16:creationId xmlns:a16="http://schemas.microsoft.com/office/drawing/2014/main" id="{03489FA1-AC87-4A8A-A035-69BD169AAA76}"/>
              </a:ext>
            </a:extLst>
          </p:cNvPr>
          <p:cNvSpPr/>
          <p:nvPr/>
        </p:nvSpPr>
        <p:spPr>
          <a:xfrm>
            <a:off x="5868144" y="1201859"/>
            <a:ext cx="28803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34" name="Rectangle 633">
            <a:extLst>
              <a:ext uri="{FF2B5EF4-FFF2-40B4-BE49-F238E27FC236}">
                <a16:creationId xmlns:a16="http://schemas.microsoft.com/office/drawing/2014/main" id="{D26CF4AD-083B-4C47-8A8A-D05801D0769E}"/>
              </a:ext>
            </a:extLst>
          </p:cNvPr>
          <p:cNvSpPr/>
          <p:nvPr/>
        </p:nvSpPr>
        <p:spPr>
          <a:xfrm>
            <a:off x="6524570" y="1206349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35" name="Rectangle 634">
            <a:extLst>
              <a:ext uri="{FF2B5EF4-FFF2-40B4-BE49-F238E27FC236}">
                <a16:creationId xmlns:a16="http://schemas.microsoft.com/office/drawing/2014/main" id="{2ACB05D5-9249-484E-BDFE-A84C330469CF}"/>
              </a:ext>
            </a:extLst>
          </p:cNvPr>
          <p:cNvSpPr/>
          <p:nvPr/>
        </p:nvSpPr>
        <p:spPr>
          <a:xfrm>
            <a:off x="7267316" y="1198139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36" name="Rectangle 635">
            <a:extLst>
              <a:ext uri="{FF2B5EF4-FFF2-40B4-BE49-F238E27FC236}">
                <a16:creationId xmlns:a16="http://schemas.microsoft.com/office/drawing/2014/main" id="{135C0E8F-0DE5-4A73-B30C-AA357A083B2F}"/>
              </a:ext>
            </a:extLst>
          </p:cNvPr>
          <p:cNvSpPr/>
          <p:nvPr/>
        </p:nvSpPr>
        <p:spPr>
          <a:xfrm>
            <a:off x="8052885" y="1206349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37" name="Rectangle 636">
            <a:extLst>
              <a:ext uri="{FF2B5EF4-FFF2-40B4-BE49-F238E27FC236}">
                <a16:creationId xmlns:a16="http://schemas.microsoft.com/office/drawing/2014/main" id="{2C0E70AE-3B2B-4E85-9067-51D1CDF37C4E}"/>
              </a:ext>
            </a:extLst>
          </p:cNvPr>
          <p:cNvSpPr/>
          <p:nvPr/>
        </p:nvSpPr>
        <p:spPr>
          <a:xfrm>
            <a:off x="8873055" y="1198139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38" name="Rectangle 637">
            <a:extLst>
              <a:ext uri="{FF2B5EF4-FFF2-40B4-BE49-F238E27FC236}">
                <a16:creationId xmlns:a16="http://schemas.microsoft.com/office/drawing/2014/main" id="{C14BEFC5-417A-415D-892E-D2141B226511}"/>
              </a:ext>
            </a:extLst>
          </p:cNvPr>
          <p:cNvSpPr/>
          <p:nvPr/>
        </p:nvSpPr>
        <p:spPr>
          <a:xfrm>
            <a:off x="9651001" y="1206349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39" name="Rectangle 638">
            <a:extLst>
              <a:ext uri="{FF2B5EF4-FFF2-40B4-BE49-F238E27FC236}">
                <a16:creationId xmlns:a16="http://schemas.microsoft.com/office/drawing/2014/main" id="{EF3CACC1-56CE-4D37-9ECB-FAB86FC8935C}"/>
              </a:ext>
            </a:extLst>
          </p:cNvPr>
          <p:cNvSpPr/>
          <p:nvPr/>
        </p:nvSpPr>
        <p:spPr>
          <a:xfrm>
            <a:off x="6012160" y="1328944"/>
            <a:ext cx="28803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0" name="Rectangle 639">
            <a:extLst>
              <a:ext uri="{FF2B5EF4-FFF2-40B4-BE49-F238E27FC236}">
                <a16:creationId xmlns:a16="http://schemas.microsoft.com/office/drawing/2014/main" id="{677ED9D1-15A5-4C96-9654-B8B8CB5846DE}"/>
              </a:ext>
            </a:extLst>
          </p:cNvPr>
          <p:cNvSpPr/>
          <p:nvPr/>
        </p:nvSpPr>
        <p:spPr>
          <a:xfrm>
            <a:off x="6735782" y="1337154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1" name="Rectangle 640">
            <a:extLst>
              <a:ext uri="{FF2B5EF4-FFF2-40B4-BE49-F238E27FC236}">
                <a16:creationId xmlns:a16="http://schemas.microsoft.com/office/drawing/2014/main" id="{2D8D0F34-CB18-4F65-9E71-AAE173BC1BA0}"/>
              </a:ext>
            </a:extLst>
          </p:cNvPr>
          <p:cNvSpPr/>
          <p:nvPr/>
        </p:nvSpPr>
        <p:spPr>
          <a:xfrm>
            <a:off x="7525983" y="1337154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2" name="Rectangle 641">
            <a:extLst>
              <a:ext uri="{FF2B5EF4-FFF2-40B4-BE49-F238E27FC236}">
                <a16:creationId xmlns:a16="http://schemas.microsoft.com/office/drawing/2014/main" id="{AA756162-684F-4FD8-A23B-29A0E4EDEEFD}"/>
              </a:ext>
            </a:extLst>
          </p:cNvPr>
          <p:cNvSpPr/>
          <p:nvPr/>
        </p:nvSpPr>
        <p:spPr>
          <a:xfrm>
            <a:off x="8274813" y="1337154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3" name="Rectangle 642">
            <a:extLst>
              <a:ext uri="{FF2B5EF4-FFF2-40B4-BE49-F238E27FC236}">
                <a16:creationId xmlns:a16="http://schemas.microsoft.com/office/drawing/2014/main" id="{AA3B82E0-631A-427E-B5EB-262C2E962767}"/>
              </a:ext>
            </a:extLst>
          </p:cNvPr>
          <p:cNvSpPr/>
          <p:nvPr/>
        </p:nvSpPr>
        <p:spPr>
          <a:xfrm>
            <a:off x="9064105" y="1350797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4" name="Rectangle 643">
            <a:extLst>
              <a:ext uri="{FF2B5EF4-FFF2-40B4-BE49-F238E27FC236}">
                <a16:creationId xmlns:a16="http://schemas.microsoft.com/office/drawing/2014/main" id="{43FAB093-4C0A-4C08-AC25-8170009CC410}"/>
              </a:ext>
            </a:extLst>
          </p:cNvPr>
          <p:cNvSpPr/>
          <p:nvPr/>
        </p:nvSpPr>
        <p:spPr>
          <a:xfrm>
            <a:off x="9877468" y="1342930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5" name="Rectangle 644">
            <a:extLst>
              <a:ext uri="{FF2B5EF4-FFF2-40B4-BE49-F238E27FC236}">
                <a16:creationId xmlns:a16="http://schemas.microsoft.com/office/drawing/2014/main" id="{9DD4E140-3108-4673-8C49-A1B49F60F300}"/>
              </a:ext>
            </a:extLst>
          </p:cNvPr>
          <p:cNvSpPr/>
          <p:nvPr/>
        </p:nvSpPr>
        <p:spPr>
          <a:xfrm>
            <a:off x="6149214" y="1204430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6" name="Rectangle 645">
            <a:extLst>
              <a:ext uri="{FF2B5EF4-FFF2-40B4-BE49-F238E27FC236}">
                <a16:creationId xmlns:a16="http://schemas.microsoft.com/office/drawing/2014/main" id="{F3D77393-2EAD-4040-BC84-00E52A33E6BC}"/>
              </a:ext>
            </a:extLst>
          </p:cNvPr>
          <p:cNvSpPr/>
          <p:nvPr/>
        </p:nvSpPr>
        <p:spPr>
          <a:xfrm>
            <a:off x="6901603" y="1202451"/>
            <a:ext cx="367140" cy="2808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7" name="Rectangle 646">
            <a:extLst>
              <a:ext uri="{FF2B5EF4-FFF2-40B4-BE49-F238E27FC236}">
                <a16:creationId xmlns:a16="http://schemas.microsoft.com/office/drawing/2014/main" id="{F27410A8-CF6A-44AA-B417-71C19CE9C129}"/>
              </a:ext>
            </a:extLst>
          </p:cNvPr>
          <p:cNvSpPr/>
          <p:nvPr/>
        </p:nvSpPr>
        <p:spPr>
          <a:xfrm>
            <a:off x="7678666" y="1198139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8" name="Rectangle 647">
            <a:extLst>
              <a:ext uri="{FF2B5EF4-FFF2-40B4-BE49-F238E27FC236}">
                <a16:creationId xmlns:a16="http://schemas.microsoft.com/office/drawing/2014/main" id="{8745029D-45EC-47A4-AB81-5053F4C2389C}"/>
              </a:ext>
            </a:extLst>
          </p:cNvPr>
          <p:cNvSpPr/>
          <p:nvPr/>
        </p:nvSpPr>
        <p:spPr>
          <a:xfrm>
            <a:off x="8475308" y="1198139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9" name="Rectangle 648">
            <a:extLst>
              <a:ext uri="{FF2B5EF4-FFF2-40B4-BE49-F238E27FC236}">
                <a16:creationId xmlns:a16="http://schemas.microsoft.com/office/drawing/2014/main" id="{45083ECE-11A0-469C-A811-1AE7A0E6151D}"/>
              </a:ext>
            </a:extLst>
          </p:cNvPr>
          <p:cNvSpPr/>
          <p:nvPr/>
        </p:nvSpPr>
        <p:spPr>
          <a:xfrm>
            <a:off x="9241578" y="1198139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50" name="Rectangle 649">
            <a:extLst>
              <a:ext uri="{FF2B5EF4-FFF2-40B4-BE49-F238E27FC236}">
                <a16:creationId xmlns:a16="http://schemas.microsoft.com/office/drawing/2014/main" id="{3CA31AC9-6216-47AB-8749-1772048073FB}"/>
              </a:ext>
            </a:extLst>
          </p:cNvPr>
          <p:cNvSpPr/>
          <p:nvPr/>
        </p:nvSpPr>
        <p:spPr>
          <a:xfrm>
            <a:off x="9972600" y="1196752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51" name="Rectangle 650">
            <a:extLst>
              <a:ext uri="{FF2B5EF4-FFF2-40B4-BE49-F238E27FC236}">
                <a16:creationId xmlns:a16="http://schemas.microsoft.com/office/drawing/2014/main" id="{13054704-57ED-4CBB-9BC3-65FEDBBA0078}"/>
              </a:ext>
            </a:extLst>
          </p:cNvPr>
          <p:cNvSpPr/>
          <p:nvPr/>
        </p:nvSpPr>
        <p:spPr>
          <a:xfrm>
            <a:off x="6372200" y="1328944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52" name="Rectangle 651">
            <a:extLst>
              <a:ext uri="{FF2B5EF4-FFF2-40B4-BE49-F238E27FC236}">
                <a16:creationId xmlns:a16="http://schemas.microsoft.com/office/drawing/2014/main" id="{7DB57E9D-666F-4A7A-A754-291340EBB56A}"/>
              </a:ext>
            </a:extLst>
          </p:cNvPr>
          <p:cNvSpPr/>
          <p:nvPr/>
        </p:nvSpPr>
        <p:spPr>
          <a:xfrm>
            <a:off x="7099227" y="1336554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53" name="Rectangle 652">
            <a:extLst>
              <a:ext uri="{FF2B5EF4-FFF2-40B4-BE49-F238E27FC236}">
                <a16:creationId xmlns:a16="http://schemas.microsoft.com/office/drawing/2014/main" id="{33CFD0F7-BB07-44A8-886C-DA59382A84E3}"/>
              </a:ext>
            </a:extLst>
          </p:cNvPr>
          <p:cNvSpPr/>
          <p:nvPr/>
        </p:nvSpPr>
        <p:spPr>
          <a:xfrm>
            <a:off x="7879938" y="1350797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54" name="Rectangle 653">
            <a:extLst>
              <a:ext uri="{FF2B5EF4-FFF2-40B4-BE49-F238E27FC236}">
                <a16:creationId xmlns:a16="http://schemas.microsoft.com/office/drawing/2014/main" id="{58FB0074-B1D4-4F48-A710-C536C06FB92D}"/>
              </a:ext>
            </a:extLst>
          </p:cNvPr>
          <p:cNvSpPr/>
          <p:nvPr/>
        </p:nvSpPr>
        <p:spPr>
          <a:xfrm>
            <a:off x="8715637" y="1347763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55" name="Rectangle 654">
            <a:extLst>
              <a:ext uri="{FF2B5EF4-FFF2-40B4-BE49-F238E27FC236}">
                <a16:creationId xmlns:a16="http://schemas.microsoft.com/office/drawing/2014/main" id="{825FFEAC-C6FA-48F9-B262-E6122F4528C0}"/>
              </a:ext>
            </a:extLst>
          </p:cNvPr>
          <p:cNvSpPr/>
          <p:nvPr/>
        </p:nvSpPr>
        <p:spPr>
          <a:xfrm>
            <a:off x="9458744" y="1335380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7986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0" name="Picture 1309">
            <a:extLst>
              <a:ext uri="{FF2B5EF4-FFF2-40B4-BE49-F238E27FC236}">
                <a16:creationId xmlns:a16="http://schemas.microsoft.com/office/drawing/2014/main" id="{75037AC8-45B7-4E2C-B42D-320281143B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5" t="5638" r="8297" b="6638"/>
          <a:stretch/>
        </p:blipFill>
        <p:spPr>
          <a:xfrm>
            <a:off x="7043735" y="123694"/>
            <a:ext cx="4163667" cy="4525327"/>
          </a:xfrm>
          <a:prstGeom prst="rect">
            <a:avLst/>
          </a:prstGeom>
        </p:spPr>
      </p:pic>
      <p:pic>
        <p:nvPicPr>
          <p:cNvPr id="1312" name="Picture 1311">
            <a:extLst>
              <a:ext uri="{FF2B5EF4-FFF2-40B4-BE49-F238E27FC236}">
                <a16:creationId xmlns:a16="http://schemas.microsoft.com/office/drawing/2014/main" id="{E4F644C5-EC42-4BCB-AA99-11E5C6E7E0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1" t="26855" r="8232" b="50085"/>
          <a:stretch/>
        </p:blipFill>
        <p:spPr>
          <a:xfrm>
            <a:off x="7043735" y="4638439"/>
            <a:ext cx="4163667" cy="1189553"/>
          </a:xfrm>
          <a:prstGeom prst="rect">
            <a:avLst/>
          </a:prstGeom>
        </p:spPr>
      </p:pic>
      <p:pic>
        <p:nvPicPr>
          <p:cNvPr id="1313" name="Picture 1312">
            <a:extLst>
              <a:ext uri="{FF2B5EF4-FFF2-40B4-BE49-F238E27FC236}">
                <a16:creationId xmlns:a16="http://schemas.microsoft.com/office/drawing/2014/main" id="{09586B23-5D9C-4F47-85D2-424A96CDAC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52" t="5638" r="52064" b="6638"/>
          <a:stretch/>
        </p:blipFill>
        <p:spPr>
          <a:xfrm>
            <a:off x="2627784" y="157722"/>
            <a:ext cx="4291319" cy="4525327"/>
          </a:xfrm>
          <a:prstGeom prst="rect">
            <a:avLst/>
          </a:prstGeom>
        </p:spPr>
      </p:pic>
      <p:pic>
        <p:nvPicPr>
          <p:cNvPr id="1314" name="Picture 1313">
            <a:extLst>
              <a:ext uri="{FF2B5EF4-FFF2-40B4-BE49-F238E27FC236}">
                <a16:creationId xmlns:a16="http://schemas.microsoft.com/office/drawing/2014/main" id="{5892673B-3125-44B6-B8AA-485F03E39E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4" t="27387" r="52727" b="51005"/>
          <a:stretch/>
        </p:blipFill>
        <p:spPr>
          <a:xfrm>
            <a:off x="2627784" y="4675865"/>
            <a:ext cx="4227940" cy="1114702"/>
          </a:xfrm>
          <a:prstGeom prst="rect">
            <a:avLst/>
          </a:prstGeom>
        </p:spPr>
      </p:pic>
      <p:pic>
        <p:nvPicPr>
          <p:cNvPr id="1316" name="Picture 1315">
            <a:extLst>
              <a:ext uri="{FF2B5EF4-FFF2-40B4-BE49-F238E27FC236}">
                <a16:creationId xmlns:a16="http://schemas.microsoft.com/office/drawing/2014/main" id="{14CA293C-2C08-419C-A7C9-C8F738614F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1" t="71127" r="8232" b="6143"/>
          <a:stretch/>
        </p:blipFill>
        <p:spPr>
          <a:xfrm>
            <a:off x="7045492" y="5790567"/>
            <a:ext cx="4163667" cy="1172536"/>
          </a:xfrm>
          <a:prstGeom prst="rect">
            <a:avLst/>
          </a:prstGeom>
        </p:spPr>
      </p:pic>
      <p:pic>
        <p:nvPicPr>
          <p:cNvPr id="1317" name="Picture 1316">
            <a:extLst>
              <a:ext uri="{FF2B5EF4-FFF2-40B4-BE49-F238E27FC236}">
                <a16:creationId xmlns:a16="http://schemas.microsoft.com/office/drawing/2014/main" id="{8B31D23A-5FBD-4CAA-9E8F-59ACA7CC8A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61" t="71217" r="52920" b="6449"/>
          <a:stretch/>
        </p:blipFill>
        <p:spPr>
          <a:xfrm>
            <a:off x="2627784" y="5790567"/>
            <a:ext cx="4227940" cy="115212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956BB1C-0668-4458-9BBE-DFB184F6E402}"/>
              </a:ext>
            </a:extLst>
          </p:cNvPr>
          <p:cNvSpPr txBox="1"/>
          <p:nvPr/>
        </p:nvSpPr>
        <p:spPr>
          <a:xfrm>
            <a:off x="9164061" y="4725144"/>
            <a:ext cx="1888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</a:t>
            </a:r>
            <a:r>
              <a:rPr lang="en-US" dirty="0">
                <a:solidFill>
                  <a:srgbClr val="FF0000"/>
                </a:solidFill>
              </a:rPr>
              <a:t>5</a:t>
            </a:r>
            <a:r>
              <a:rPr lang="en-US" dirty="0"/>
              <a:t>, α=1500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04F2EE-CF65-4544-BDF5-D1FE9553005E}"/>
              </a:ext>
            </a:extLst>
          </p:cNvPr>
          <p:cNvSpPr txBox="1"/>
          <p:nvPr/>
        </p:nvSpPr>
        <p:spPr>
          <a:xfrm>
            <a:off x="9008571" y="1340768"/>
            <a:ext cx="2044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</a:t>
            </a:r>
            <a:r>
              <a:rPr lang="en-US" altLang="zh-TW" dirty="0"/>
              <a:t>10</a:t>
            </a:r>
            <a:r>
              <a:rPr lang="en-US" dirty="0"/>
              <a:t>, α=</a:t>
            </a:r>
            <a:r>
              <a:rPr lang="en-US" dirty="0">
                <a:solidFill>
                  <a:srgbClr val="FF0000"/>
                </a:solidFill>
              </a:rPr>
              <a:t>1500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037C0F-05A5-456A-9BB4-FB541BE6DE8B}"/>
              </a:ext>
            </a:extLst>
          </p:cNvPr>
          <p:cNvSpPr txBox="1"/>
          <p:nvPr/>
        </p:nvSpPr>
        <p:spPr>
          <a:xfrm>
            <a:off x="9008571" y="5877272"/>
            <a:ext cx="2044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</a:t>
            </a:r>
            <a:r>
              <a:rPr lang="en-US" dirty="0">
                <a:solidFill>
                  <a:srgbClr val="FF0000"/>
                </a:solidFill>
              </a:rPr>
              <a:t>20</a:t>
            </a:r>
            <a:r>
              <a:rPr lang="en-US" dirty="0"/>
              <a:t>, α=1500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93C8875-0E6C-46DE-9DA3-EA3E32499357}"/>
              </a:ext>
            </a:extLst>
          </p:cNvPr>
          <p:cNvSpPr txBox="1"/>
          <p:nvPr/>
        </p:nvSpPr>
        <p:spPr>
          <a:xfrm>
            <a:off x="9008571" y="2492896"/>
            <a:ext cx="2044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</a:t>
            </a:r>
            <a:r>
              <a:rPr lang="en-US" altLang="zh-TW" dirty="0"/>
              <a:t>1</a:t>
            </a:r>
            <a:r>
              <a:rPr lang="en-US" dirty="0"/>
              <a:t>0, α=</a:t>
            </a:r>
            <a:r>
              <a:rPr lang="en-US" dirty="0">
                <a:solidFill>
                  <a:srgbClr val="FF0000"/>
                </a:solidFill>
              </a:rPr>
              <a:t>50</a:t>
            </a:r>
            <a:r>
              <a:rPr lang="en-US" altLang="zh-TW" dirty="0">
                <a:solidFill>
                  <a:srgbClr val="FF0000"/>
                </a:solidFill>
              </a:rPr>
              <a:t>0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040CB3-961D-4C4E-8F37-092FC4D312D5}"/>
              </a:ext>
            </a:extLst>
          </p:cNvPr>
          <p:cNvSpPr txBox="1"/>
          <p:nvPr/>
        </p:nvSpPr>
        <p:spPr>
          <a:xfrm>
            <a:off x="8853079" y="3543399"/>
            <a:ext cx="2199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</a:t>
            </a:r>
            <a:r>
              <a:rPr lang="en-US" altLang="zh-TW" dirty="0"/>
              <a:t>1</a:t>
            </a:r>
            <a:r>
              <a:rPr lang="en-US" dirty="0"/>
              <a:t>0, α=</a:t>
            </a:r>
            <a:r>
              <a:rPr lang="en-US" dirty="0">
                <a:solidFill>
                  <a:srgbClr val="FF0000"/>
                </a:solidFill>
              </a:rPr>
              <a:t>100</a:t>
            </a:r>
            <a:r>
              <a:rPr lang="en-US" altLang="zh-TW" dirty="0">
                <a:solidFill>
                  <a:srgbClr val="FF0000"/>
                </a:solidFill>
              </a:rPr>
              <a:t>0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2E3EBD-4BDC-4022-A5BD-D401B6A22A01}"/>
              </a:ext>
            </a:extLst>
          </p:cNvPr>
          <p:cNvSpPr/>
          <p:nvPr/>
        </p:nvSpPr>
        <p:spPr>
          <a:xfrm>
            <a:off x="7354247" y="194751"/>
            <a:ext cx="28803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A2E5A14-C7DD-4996-BC89-D707E58F7644}"/>
              </a:ext>
            </a:extLst>
          </p:cNvPr>
          <p:cNvSpPr/>
          <p:nvPr/>
        </p:nvSpPr>
        <p:spPr>
          <a:xfrm>
            <a:off x="7930311" y="199241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9987429-BC6B-4348-915D-FFA0EDB722B7}"/>
              </a:ext>
            </a:extLst>
          </p:cNvPr>
          <p:cNvSpPr/>
          <p:nvPr/>
        </p:nvSpPr>
        <p:spPr>
          <a:xfrm>
            <a:off x="8576146" y="191031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231A66B-C728-48A3-903E-9D0810866CA6}"/>
              </a:ext>
            </a:extLst>
          </p:cNvPr>
          <p:cNvSpPr/>
          <p:nvPr/>
        </p:nvSpPr>
        <p:spPr>
          <a:xfrm>
            <a:off x="9192382" y="199241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CCB35DE-6082-4F71-9845-39A2CC80341E}"/>
              </a:ext>
            </a:extLst>
          </p:cNvPr>
          <p:cNvSpPr/>
          <p:nvPr/>
        </p:nvSpPr>
        <p:spPr>
          <a:xfrm>
            <a:off x="9832764" y="191031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A6F4753-8736-4457-9884-AF97DC0CF541}"/>
              </a:ext>
            </a:extLst>
          </p:cNvPr>
          <p:cNvSpPr/>
          <p:nvPr/>
        </p:nvSpPr>
        <p:spPr>
          <a:xfrm>
            <a:off x="10439166" y="199241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200" i="1" baseline="-250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0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1634175-7749-403D-9E4D-7E66D553FFE2}"/>
              </a:ext>
            </a:extLst>
          </p:cNvPr>
          <p:cNvSpPr/>
          <p:nvPr/>
        </p:nvSpPr>
        <p:spPr>
          <a:xfrm>
            <a:off x="7503001" y="321836"/>
            <a:ext cx="28803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F8ECFF8-7364-41A6-B773-37C136F0E916}"/>
              </a:ext>
            </a:extLst>
          </p:cNvPr>
          <p:cNvSpPr/>
          <p:nvPr/>
        </p:nvSpPr>
        <p:spPr>
          <a:xfrm>
            <a:off x="8111333" y="330046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816FAFD-3D86-46CB-82BA-C256F4F16C0D}"/>
              </a:ext>
            </a:extLst>
          </p:cNvPr>
          <p:cNvSpPr/>
          <p:nvPr/>
        </p:nvSpPr>
        <p:spPr>
          <a:xfrm>
            <a:off x="8721667" y="330046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46100E1-5D11-4D3A-9A8D-B548B4B15206}"/>
              </a:ext>
            </a:extLst>
          </p:cNvPr>
          <p:cNvSpPr/>
          <p:nvPr/>
        </p:nvSpPr>
        <p:spPr>
          <a:xfrm>
            <a:off x="9337903" y="330046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6A3C4BD-3CE6-48A2-8D81-EC001D2AA02C}"/>
              </a:ext>
            </a:extLst>
          </p:cNvPr>
          <p:cNvSpPr/>
          <p:nvPr/>
        </p:nvSpPr>
        <p:spPr>
          <a:xfrm>
            <a:off x="9978285" y="343689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B630B37-256E-4AD6-8369-7C7DA9BCF3DC}"/>
              </a:ext>
            </a:extLst>
          </p:cNvPr>
          <p:cNvSpPr/>
          <p:nvPr/>
        </p:nvSpPr>
        <p:spPr>
          <a:xfrm>
            <a:off x="10618667" y="335822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200" i="1" baseline="-25000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1</a:t>
            </a:r>
            <a:endParaRPr lang="en-US" sz="1200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C5B055B-7D4D-43FC-9213-6682716DEF28}"/>
              </a:ext>
            </a:extLst>
          </p:cNvPr>
          <p:cNvSpPr/>
          <p:nvPr/>
        </p:nvSpPr>
        <p:spPr>
          <a:xfrm>
            <a:off x="7650159" y="197322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68B0020-02C8-4F30-981B-90BE628C6450}"/>
              </a:ext>
            </a:extLst>
          </p:cNvPr>
          <p:cNvSpPr/>
          <p:nvPr/>
        </p:nvSpPr>
        <p:spPr>
          <a:xfrm>
            <a:off x="8249237" y="199241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DC6C98-AE54-4871-9C63-5047394D5589}"/>
              </a:ext>
            </a:extLst>
          </p:cNvPr>
          <p:cNvSpPr/>
          <p:nvPr/>
        </p:nvSpPr>
        <p:spPr>
          <a:xfrm>
            <a:off x="8866415" y="191031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AF254CE-4909-4C27-B48B-1FA83507D75B}"/>
              </a:ext>
            </a:extLst>
          </p:cNvPr>
          <p:cNvSpPr/>
          <p:nvPr/>
        </p:nvSpPr>
        <p:spPr>
          <a:xfrm>
            <a:off x="9472321" y="191031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2D6A408-8F87-41B1-B5A1-32F5B7283764}"/>
              </a:ext>
            </a:extLst>
          </p:cNvPr>
          <p:cNvSpPr/>
          <p:nvPr/>
        </p:nvSpPr>
        <p:spPr>
          <a:xfrm>
            <a:off x="10113910" y="191031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317FD94-C33C-4734-A53E-303ECA66308E}"/>
              </a:ext>
            </a:extLst>
          </p:cNvPr>
          <p:cNvSpPr/>
          <p:nvPr/>
        </p:nvSpPr>
        <p:spPr>
          <a:xfrm>
            <a:off x="10732137" y="189644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6f</a:t>
            </a:r>
            <a:r>
              <a:rPr lang="en-US" sz="1200" i="1" baseline="-250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endParaRPr lang="en-US" sz="1200" dirty="0">
              <a:solidFill>
                <a:srgbClr val="FF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1577931-36B7-439C-8FC0-75D92FEC5201}"/>
              </a:ext>
            </a:extLst>
          </p:cNvPr>
          <p:cNvSpPr/>
          <p:nvPr/>
        </p:nvSpPr>
        <p:spPr>
          <a:xfrm>
            <a:off x="7802681" y="321836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486E686-A4D8-41F1-A61A-2A35638F7831}"/>
              </a:ext>
            </a:extLst>
          </p:cNvPr>
          <p:cNvSpPr/>
          <p:nvPr/>
        </p:nvSpPr>
        <p:spPr>
          <a:xfrm>
            <a:off x="8419458" y="329446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2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FE84820-D267-49B0-A264-6845B9150ABF}"/>
              </a:ext>
            </a:extLst>
          </p:cNvPr>
          <p:cNvSpPr/>
          <p:nvPr/>
        </p:nvSpPr>
        <p:spPr>
          <a:xfrm>
            <a:off x="9027727" y="343689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329B4EE-0E91-487A-AA7C-8C79F44D11B7}"/>
              </a:ext>
            </a:extLst>
          </p:cNvPr>
          <p:cNvSpPr/>
          <p:nvPr/>
        </p:nvSpPr>
        <p:spPr>
          <a:xfrm>
            <a:off x="9634949" y="340655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4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A9384EE-263C-46D8-9010-C467AF9A6E48}"/>
              </a:ext>
            </a:extLst>
          </p:cNvPr>
          <p:cNvSpPr/>
          <p:nvPr/>
        </p:nvSpPr>
        <p:spPr>
          <a:xfrm>
            <a:off x="10273249" y="328272"/>
            <a:ext cx="3620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5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f</a:t>
            </a:r>
            <a:r>
              <a:rPr lang="en-US" sz="1200" i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等线" panose="02010600030101010101" pitchFamily="2" charset="-122"/>
              </a:rPr>
              <a:t>3</a:t>
            </a:r>
            <a:endParaRPr lang="en-US" sz="1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342DCCBE-9631-4918-A54C-BE73E22FF18C}"/>
              </a:ext>
            </a:extLst>
          </p:cNvPr>
          <p:cNvSpPr/>
          <p:nvPr/>
        </p:nvSpPr>
        <p:spPr>
          <a:xfrm>
            <a:off x="2619375" y="1276412"/>
            <a:ext cx="8577362" cy="111470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7A5DE0C-4092-4B0B-BF1B-9617B5D3E25B}"/>
              </a:ext>
            </a:extLst>
          </p:cNvPr>
          <p:cNvSpPr txBox="1"/>
          <p:nvPr/>
        </p:nvSpPr>
        <p:spPr>
          <a:xfrm>
            <a:off x="2354254" y="528935"/>
            <a:ext cx="325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a)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67DBB0E-4FA8-44C4-96FC-53A409B365EB}"/>
              </a:ext>
            </a:extLst>
          </p:cNvPr>
          <p:cNvSpPr txBox="1"/>
          <p:nvPr/>
        </p:nvSpPr>
        <p:spPr>
          <a:xfrm>
            <a:off x="2344239" y="1609055"/>
            <a:ext cx="325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473D5EC-2411-4683-B39D-AD25423FC7F2}"/>
              </a:ext>
            </a:extLst>
          </p:cNvPr>
          <p:cNvSpPr txBox="1"/>
          <p:nvPr/>
        </p:nvSpPr>
        <p:spPr>
          <a:xfrm>
            <a:off x="2344239" y="2761183"/>
            <a:ext cx="328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FCD444E-F8A5-433A-B56F-EBFEDCD0B898}"/>
              </a:ext>
            </a:extLst>
          </p:cNvPr>
          <p:cNvSpPr txBox="1"/>
          <p:nvPr/>
        </p:nvSpPr>
        <p:spPr>
          <a:xfrm>
            <a:off x="2354986" y="3913311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D5BE111-E808-425F-9581-C41D4C319298}"/>
              </a:ext>
            </a:extLst>
          </p:cNvPr>
          <p:cNvSpPr txBox="1"/>
          <p:nvPr/>
        </p:nvSpPr>
        <p:spPr>
          <a:xfrm>
            <a:off x="2344306" y="4993431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i</a:t>
            </a:r>
            <a:r>
              <a:rPr lang="en-US" sz="1400" dirty="0"/>
              <a:t>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62F8B0E-74ED-45BA-95F8-3F16EAB96E55}"/>
              </a:ext>
            </a:extLst>
          </p:cNvPr>
          <p:cNvSpPr txBox="1"/>
          <p:nvPr/>
        </p:nvSpPr>
        <p:spPr>
          <a:xfrm>
            <a:off x="2339752" y="6145559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k)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08456ED-5D6C-4B6F-9960-84443752D478}"/>
              </a:ext>
            </a:extLst>
          </p:cNvPr>
          <p:cNvSpPr txBox="1"/>
          <p:nvPr/>
        </p:nvSpPr>
        <p:spPr>
          <a:xfrm>
            <a:off x="6818750" y="528935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b)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9E99DAA-164B-43A9-9533-17184289F9B3}"/>
              </a:ext>
            </a:extLst>
          </p:cNvPr>
          <p:cNvSpPr txBox="1"/>
          <p:nvPr/>
        </p:nvSpPr>
        <p:spPr>
          <a:xfrm>
            <a:off x="6808735" y="1609055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7E37628-B0A7-4B98-A001-A7D5DAE7C133}"/>
              </a:ext>
            </a:extLst>
          </p:cNvPr>
          <p:cNvSpPr txBox="1"/>
          <p:nvPr/>
        </p:nvSpPr>
        <p:spPr>
          <a:xfrm>
            <a:off x="6808735" y="2761183"/>
            <a:ext cx="296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66ED8EF-46EE-458D-84A9-D2DB94044367}"/>
              </a:ext>
            </a:extLst>
          </p:cNvPr>
          <p:cNvSpPr txBox="1"/>
          <p:nvPr/>
        </p:nvSpPr>
        <p:spPr>
          <a:xfrm>
            <a:off x="6819482" y="3913311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B006104-CAD3-44F6-9C22-F58D8E128D82}"/>
              </a:ext>
            </a:extLst>
          </p:cNvPr>
          <p:cNvSpPr txBox="1"/>
          <p:nvPr/>
        </p:nvSpPr>
        <p:spPr>
          <a:xfrm>
            <a:off x="6808802" y="4993431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5041865-298F-4498-B6E3-428122DF38F8}"/>
              </a:ext>
            </a:extLst>
          </p:cNvPr>
          <p:cNvSpPr txBox="1"/>
          <p:nvPr/>
        </p:nvSpPr>
        <p:spPr>
          <a:xfrm>
            <a:off x="6804248" y="6145559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l)</a:t>
            </a:r>
          </a:p>
        </p:txBody>
      </p:sp>
    </p:spTree>
    <p:extLst>
      <p:ext uri="{BB962C8B-B14F-4D97-AF65-F5344CB8AC3E}">
        <p14:creationId xmlns:p14="http://schemas.microsoft.com/office/powerpoint/2010/main" val="1195980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2A322B-50DC-4930-8255-D27803A5D9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8" r="12987" b="3491"/>
          <a:stretch/>
        </p:blipFill>
        <p:spPr>
          <a:xfrm>
            <a:off x="-1" y="736432"/>
            <a:ext cx="11340753" cy="61215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D240B8-47F6-4ECC-A3BB-BD174BBA17E2}"/>
              </a:ext>
            </a:extLst>
          </p:cNvPr>
          <p:cNvSpPr txBox="1"/>
          <p:nvPr/>
        </p:nvSpPr>
        <p:spPr>
          <a:xfrm>
            <a:off x="-298982" y="1196752"/>
            <a:ext cx="325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A7F665-FDAD-463D-B9BF-4CE67B94F4A8}"/>
              </a:ext>
            </a:extLst>
          </p:cNvPr>
          <p:cNvSpPr txBox="1"/>
          <p:nvPr/>
        </p:nvSpPr>
        <p:spPr>
          <a:xfrm>
            <a:off x="-308997" y="2348880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4CD964-69ED-41D7-A808-14B58BAF0C5B}"/>
              </a:ext>
            </a:extLst>
          </p:cNvPr>
          <p:cNvSpPr txBox="1"/>
          <p:nvPr/>
        </p:nvSpPr>
        <p:spPr>
          <a:xfrm>
            <a:off x="-308997" y="3625279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AE737A-DB0B-4AB6-88F0-B2CA78716902}"/>
              </a:ext>
            </a:extLst>
          </p:cNvPr>
          <p:cNvSpPr txBox="1"/>
          <p:nvPr/>
        </p:nvSpPr>
        <p:spPr>
          <a:xfrm>
            <a:off x="-298250" y="4797152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4B904A-C532-4298-9EA2-BC797F7C6D93}"/>
              </a:ext>
            </a:extLst>
          </p:cNvPr>
          <p:cNvSpPr txBox="1"/>
          <p:nvPr/>
        </p:nvSpPr>
        <p:spPr>
          <a:xfrm>
            <a:off x="5688429" y="1196752"/>
            <a:ext cx="296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64A019-072A-4143-862D-8D3FA3C27285}"/>
              </a:ext>
            </a:extLst>
          </p:cNvPr>
          <p:cNvSpPr txBox="1"/>
          <p:nvPr/>
        </p:nvSpPr>
        <p:spPr>
          <a:xfrm>
            <a:off x="5678414" y="2348880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999CC2-C1BE-4449-B86B-D36D6B18C6ED}"/>
              </a:ext>
            </a:extLst>
          </p:cNvPr>
          <p:cNvSpPr txBox="1"/>
          <p:nvPr/>
        </p:nvSpPr>
        <p:spPr>
          <a:xfrm>
            <a:off x="5678414" y="3625279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138A4B-CCBE-4F8B-BFA9-2B7846B02ADB}"/>
              </a:ext>
            </a:extLst>
          </p:cNvPr>
          <p:cNvSpPr txBox="1"/>
          <p:nvPr/>
        </p:nvSpPr>
        <p:spPr>
          <a:xfrm>
            <a:off x="5689161" y="4797152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i</a:t>
            </a:r>
            <a:r>
              <a:rPr lang="en-US" sz="1400" dirty="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E15C1A-4229-48A1-A2A6-A21F6D1040C3}"/>
              </a:ext>
            </a:extLst>
          </p:cNvPr>
          <p:cNvSpPr txBox="1"/>
          <p:nvPr/>
        </p:nvSpPr>
        <p:spPr>
          <a:xfrm>
            <a:off x="-308930" y="6073551"/>
            <a:ext cx="328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CE943A-B86F-4ED7-9AF6-3147E6B72853}"/>
              </a:ext>
            </a:extLst>
          </p:cNvPr>
          <p:cNvSpPr txBox="1"/>
          <p:nvPr/>
        </p:nvSpPr>
        <p:spPr>
          <a:xfrm>
            <a:off x="5687367" y="6073551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j)</a:t>
            </a:r>
          </a:p>
        </p:txBody>
      </p:sp>
    </p:spTree>
    <p:extLst>
      <p:ext uri="{BB962C8B-B14F-4D97-AF65-F5344CB8AC3E}">
        <p14:creationId xmlns:p14="http://schemas.microsoft.com/office/powerpoint/2010/main" val="2315634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3">
            <a:extLst>
              <a:ext uri="{FF2B5EF4-FFF2-40B4-BE49-F238E27FC236}">
                <a16:creationId xmlns:a16="http://schemas.microsoft.com/office/drawing/2014/main" id="{9C8D372A-D977-465B-BA98-E108BA95B602}"/>
              </a:ext>
            </a:extLst>
          </p:cNvPr>
          <p:cNvSpPr txBox="1"/>
          <p:nvPr/>
        </p:nvSpPr>
        <p:spPr>
          <a:xfrm>
            <a:off x="251520" y="240140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8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VMD</a:t>
            </a:r>
            <a:endParaRPr lang="zh-TW" altLang="en-US" sz="18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7" name="表格 1">
            <a:extLst>
              <a:ext uri="{FF2B5EF4-FFF2-40B4-BE49-F238E27FC236}">
                <a16:creationId xmlns:a16="http://schemas.microsoft.com/office/drawing/2014/main" id="{0F3E007B-9548-4846-BC39-8628517666FB}"/>
              </a:ext>
            </a:extLst>
          </p:cNvPr>
          <p:cNvGraphicFramePr>
            <a:graphicFrameLocks noGrp="1"/>
          </p:cNvGraphicFramePr>
          <p:nvPr/>
        </p:nvGraphicFramePr>
        <p:xfrm>
          <a:off x="281662" y="2767196"/>
          <a:ext cx="7427592" cy="87782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3579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229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157828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Sample Entropy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IMF2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IMF3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IMF4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IMF5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IMF6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IMF7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IMF8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IMF9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IMF10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A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0.0544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0.5652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0.6091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0.5789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0.5911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0.5616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0.5620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0.5519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0.5721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0.6072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0.5253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B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0.0477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0.5730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0.6092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0.5684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0.5348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0.6011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0.5927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0.5824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0.5766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0.5914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0.5277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C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0.0645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0.5318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0.6086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0.5841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0.5775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0.5748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0.5362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0.5934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0.5911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0.5979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0.5260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D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0.0284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0.4668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0.5471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0.4956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0.4372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0.2887</a:t>
                      </a:r>
                      <a:endParaRPr lang="en-US" sz="1000" b="0" i="0" u="none" strike="noStrike" kern="1200" dirty="0">
                        <a:solidFill>
                          <a:srgbClr val="FF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0.5983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0.5922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0.1174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0.5898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0.4162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1912344"/>
                  </a:ext>
                </a:extLst>
              </a:tr>
            </a:tbl>
          </a:graphicData>
        </a:graphic>
      </p:graphicFrame>
      <p:graphicFrame>
        <p:nvGraphicFramePr>
          <p:cNvPr id="8" name="表格 1">
            <a:extLst>
              <a:ext uri="{FF2B5EF4-FFF2-40B4-BE49-F238E27FC236}">
                <a16:creationId xmlns:a16="http://schemas.microsoft.com/office/drawing/2014/main" id="{30A2551C-4EA9-4072-8203-0D6820C3A726}"/>
              </a:ext>
            </a:extLst>
          </p:cNvPr>
          <p:cNvGraphicFramePr>
            <a:graphicFrameLocks noGrp="1"/>
          </p:cNvGraphicFramePr>
          <p:nvPr/>
        </p:nvGraphicFramePr>
        <p:xfrm>
          <a:off x="281662" y="1690807"/>
          <a:ext cx="7427592" cy="874057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3579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229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154097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Energy Ratio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IMF2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IMF3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IMF4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IMF5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IMF6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IMF7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IMF8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IMF9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IMF10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A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0.7116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0.0504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0.0216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0.0863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996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B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0.7230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0.0441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0.0234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C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0.5632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0.0744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0.0356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0.0236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0.0215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0.0790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D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0.6709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0.0341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0.0242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0.0199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0.1084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0.0096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0.0883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9858222"/>
                  </a:ext>
                </a:extLst>
              </a:tr>
            </a:tbl>
          </a:graphicData>
        </a:graphic>
      </p:graphicFrame>
      <p:graphicFrame>
        <p:nvGraphicFramePr>
          <p:cNvPr id="10" name="表格 1">
            <a:extLst>
              <a:ext uri="{FF2B5EF4-FFF2-40B4-BE49-F238E27FC236}">
                <a16:creationId xmlns:a16="http://schemas.microsoft.com/office/drawing/2014/main" id="{CEB145C1-5AB9-4860-B744-EA917B18515B}"/>
              </a:ext>
            </a:extLst>
          </p:cNvPr>
          <p:cNvGraphicFramePr>
            <a:graphicFrameLocks noGrp="1"/>
          </p:cNvGraphicFramePr>
          <p:nvPr/>
        </p:nvGraphicFramePr>
        <p:xfrm>
          <a:off x="276300" y="609497"/>
          <a:ext cx="7427592" cy="8522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3579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46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5467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229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163925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Correlation Coefficient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IMF2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IMF3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IMF4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IMF5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IMF6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IMF7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IMF8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IMF9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IMF10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5522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A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0.8556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0.3308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0.2422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0.2092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0.1893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0.1675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0.1537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0.1483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0.1720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0.1148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0.2583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044000"/>
                  </a:ext>
                </a:extLst>
              </a:tr>
              <a:tr h="180424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B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0.8704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0.3064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0.2349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0.1961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0.1847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0.1715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0.1539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0.1439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0.1560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0.1066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0.2525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0424"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 C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0.7790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0.3963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0.3051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0.2535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0.2338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0.2086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0.1954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0.1875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0.1934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fontAlgn="ctr" latinLnBrk="0" hangingPunct="1"/>
                      <a:r>
                        <a:rPr lang="en-US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0.1442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0.2897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121884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Signal D</a:t>
                      </a:r>
                      <a:endParaRPr lang="zh-TW" altLang="en-US" sz="1000" b="1" kern="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0.8600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0.2332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0.0720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0.0523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0.2289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0.2399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0.1219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0.0953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0.4422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0.1366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8841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TW" sz="1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0.2482</a:t>
                      </a:r>
                      <a:endParaRPr lang="zh-TW" sz="1000" b="1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D71894D-0E2F-43A1-8940-D628A37D48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851653"/>
              </p:ext>
            </p:extLst>
          </p:nvPr>
        </p:nvGraphicFramePr>
        <p:xfrm>
          <a:off x="2411760" y="4149080"/>
          <a:ext cx="3578225" cy="23164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11505">
                  <a:extLst>
                    <a:ext uri="{9D8B030D-6E8A-4147-A177-3AD203B41FA5}">
                      <a16:colId xmlns:a16="http://schemas.microsoft.com/office/drawing/2014/main" val="2542828226"/>
                    </a:ext>
                  </a:extLst>
                </a:gridCol>
                <a:gridCol w="968375">
                  <a:extLst>
                    <a:ext uri="{9D8B030D-6E8A-4147-A177-3AD203B41FA5}">
                      <a16:colId xmlns:a16="http://schemas.microsoft.com/office/drawing/2014/main" val="1050396574"/>
                    </a:ext>
                  </a:extLst>
                </a:gridCol>
                <a:gridCol w="680720">
                  <a:extLst>
                    <a:ext uri="{9D8B030D-6E8A-4147-A177-3AD203B41FA5}">
                      <a16:colId xmlns:a16="http://schemas.microsoft.com/office/drawing/2014/main" val="1417376652"/>
                    </a:ext>
                  </a:extLst>
                </a:gridCol>
                <a:gridCol w="1317625">
                  <a:extLst>
                    <a:ext uri="{9D8B030D-6E8A-4147-A177-3AD203B41FA5}">
                      <a16:colId xmlns:a16="http://schemas.microsoft.com/office/drawing/2014/main" val="601122188"/>
                    </a:ext>
                  </a:extLst>
                </a:gridCol>
              </a:tblGrid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s</a:t>
                      </a:r>
                      <a:r>
                        <a:rPr lang="en-US" sz="1000" kern="1200" baseline="-25000">
                          <a:effectLst/>
                        </a:rPr>
                        <a:t>6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Correlation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Coefficient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Energy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Ratio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Sample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Entropy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514089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1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0.7790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200">
                          <a:effectLst/>
                        </a:rPr>
                        <a:t>0.5632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0.0645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62482749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0.3963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0.0744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0.5318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25702586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0.3051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0.0356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0.6086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0025107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4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0.2535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0.0236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0.5841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0053908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5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0.2338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0.0215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0.5775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9952532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6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0.2086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0.0162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0.5748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6698394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7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0.1954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0.0147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0.5362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0871629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8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0.1875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0.0128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0.5934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25429151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9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0.1934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0.019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0.5911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20227322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IMF</a:t>
                      </a:r>
                      <a:r>
                        <a:rPr lang="en-US" sz="1000" kern="1200" baseline="-25000">
                          <a:effectLst/>
                        </a:rPr>
                        <a:t>10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0.1442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0.0084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sz="1000" kern="1200">
                          <a:effectLst/>
                        </a:rPr>
                        <a:t>0.5979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2949294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</a:t>
                      </a:r>
                      <a:endParaRPr lang="en-US" sz="10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0.2897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0.0790</a:t>
                      </a:r>
                      <a:endParaRPr lang="en-US" sz="120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0.5260</a:t>
                      </a:r>
                      <a:endParaRPr lang="en-US" sz="1200" dirty="0">
                        <a:effectLst/>
                        <a:latin typeface="Times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7941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4860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2199</Words>
  <Application>Microsoft Office PowerPoint</Application>
  <PresentationFormat>On-screen Show (4:3)</PresentationFormat>
  <Paragraphs>1840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等线</vt:lpstr>
      <vt:lpstr>Arial</vt:lpstr>
      <vt:lpstr>Arial</vt:lpstr>
      <vt:lpstr>Calibri</vt:lpstr>
      <vt:lpstr>Cambria Math</vt:lpstr>
      <vt:lpstr>Times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2014-06-18T18:35:22Z</dcterms:created>
  <dcterms:modified xsi:type="dcterms:W3CDTF">2019-09-20T11:57:27Z</dcterms:modified>
</cp:coreProperties>
</file>